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4" r:id="rId5"/>
    <p:sldId id="259" r:id="rId6"/>
    <p:sldId id="292" r:id="rId7"/>
    <p:sldId id="271" r:id="rId8"/>
    <p:sldId id="272" r:id="rId9"/>
    <p:sldId id="273" r:id="rId10"/>
    <p:sldId id="295" r:id="rId11"/>
    <p:sldId id="274" r:id="rId12"/>
    <p:sldId id="275" r:id="rId13"/>
    <p:sldId id="308" r:id="rId14"/>
    <p:sldId id="277" r:id="rId15"/>
    <p:sldId id="278" r:id="rId16"/>
    <p:sldId id="279" r:id="rId17"/>
    <p:sldId id="280" r:id="rId18"/>
    <p:sldId id="281" r:id="rId19"/>
    <p:sldId id="260" r:id="rId20"/>
    <p:sldId id="265" r:id="rId21"/>
    <p:sldId id="304" r:id="rId22"/>
    <p:sldId id="268" r:id="rId23"/>
    <p:sldId id="270" r:id="rId24"/>
    <p:sldId id="261" r:id="rId25"/>
    <p:sldId id="282" r:id="rId26"/>
    <p:sldId id="284" r:id="rId27"/>
    <p:sldId id="285" r:id="rId28"/>
    <p:sldId id="286" r:id="rId29"/>
    <p:sldId id="287" r:id="rId30"/>
    <p:sldId id="288" r:id="rId31"/>
    <p:sldId id="297" r:id="rId32"/>
    <p:sldId id="296" r:id="rId33"/>
    <p:sldId id="301" r:id="rId34"/>
    <p:sldId id="307" r:id="rId35"/>
    <p:sldId id="303" r:id="rId36"/>
    <p:sldId id="298" r:id="rId37"/>
    <p:sldId id="302" r:id="rId38"/>
    <p:sldId id="305" r:id="rId39"/>
    <p:sldId id="299" r:id="rId40"/>
    <p:sldId id="262" r:id="rId41"/>
    <p:sldId id="290" r:id="rId42"/>
    <p:sldId id="291" r:id="rId43"/>
    <p:sldId id="306" r:id="rId44"/>
    <p:sldId id="263" r:id="rId45"/>
    <p:sldId id="289" r:id="rId46"/>
    <p:sldId id="309" r:id="rId47"/>
  </p:sldIdLst>
  <p:sldSz cx="18288000" cy="10287000"/>
  <p:notesSz cx="10287000" cy="18288000"/>
  <p:embeddedFontLst>
    <p:embeddedFont>
      <p:font typeface="나눔스퀘어OTF_ac Light" panose="020B0600000101010101" pitchFamily="34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harter" panose="02040503050506020203" pitchFamily="18" charset="0"/>
      <p:regular r:id="rId54"/>
      <p:bold r:id="rId55"/>
      <p:italic r:id="rId56"/>
      <p:boldItalic r:id="rId57"/>
    </p:embeddedFont>
    <p:embeddedFont>
      <p:font typeface="charter" panose="02040503050506020203" pitchFamily="18" charset="0"/>
      <p:regular r:id="rId54"/>
      <p:bold r:id="rId55"/>
      <p:italic r:id="rId56"/>
      <p:boldItalic r:id="rId57"/>
    </p:embeddedFont>
    <p:embeddedFont>
      <p:font typeface="NanumSquareOTF" panose="020B0600000101010101" pitchFamily="34" charset="-127"/>
      <p:regular r:id="rId58"/>
    </p:embeddedFont>
    <p:embeddedFont>
      <p:font typeface="NanumSquareOTF Bold" panose="020B0600000101010101" pitchFamily="34" charset="-127"/>
      <p:bold r:id="rId59"/>
    </p:embeddedFont>
    <p:embeddedFont>
      <p:font typeface="NanumSquareOTF_ac" panose="020B0600000101010101" pitchFamily="34" charset="-127"/>
      <p:regular r:id="rId60"/>
    </p:embeddedFont>
    <p:embeddedFont>
      <p:font typeface="NanumSquareOTF_ac Bold" panose="020B0600000101010101" pitchFamily="34" charset="-127"/>
      <p:bold r:id="rId61"/>
    </p:embeddedFont>
    <p:embeddedFont>
      <p:font typeface="NanumSquareOTF_ac ExtraBold" panose="020B0600000101010101" pitchFamily="34" charset="-127"/>
      <p:bold r:id="rId62"/>
    </p:embeddedFont>
    <p:embeddedFont>
      <p:font typeface="NanumSquareOTF_ac Light" panose="020B0600000101010101" pitchFamily="34" charset="-127"/>
      <p:regular r:id="rId63"/>
    </p:embeddedFont>
    <p:embeddedFont>
      <p:font typeface="S-Core Dream 5 Medium" panose="020B0503030302020204" pitchFamily="34" charset="-127"/>
      <p:regular r:id="rId64"/>
    </p:embeddedFont>
    <p:embeddedFont>
      <p:font typeface="S-Core Dream 6 Bold" panose="020B0503030302020204" pitchFamily="34" charset="-127"/>
      <p:regular r:id="rId65"/>
    </p:embeddedFont>
    <p:embeddedFont>
      <p:font typeface="THE캔디바" panose="020F0502020204030204" pitchFamily="34" charset="0"/>
      <p:regular r:id="rId66"/>
      <p:bold r:id="rId67"/>
      <p:italic r:id="rId68"/>
      <p:boldItalic r:id="rId69"/>
    </p:embeddedFont>
    <p:embeddedFont>
      <p:font typeface="Ubuntu Condensed" panose="020F0502020204030204" pitchFamily="34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56" userDrawn="1">
          <p15:clr>
            <a:srgbClr val="A4A3A4"/>
          </p15:clr>
        </p15:guide>
        <p15:guide id="2" pos="1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66C2A5"/>
    <a:srgbClr val="8DA0CB"/>
    <a:srgbClr val="FC8D62"/>
    <a:srgbClr val="F8E484"/>
    <a:srgbClr val="973B39"/>
    <a:srgbClr val="3A6293"/>
    <a:srgbClr val="568B35"/>
    <a:srgbClr val="568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/>
    <p:restoredTop sz="84966"/>
  </p:normalViewPr>
  <p:slideViewPr>
    <p:cSldViewPr>
      <p:cViewPr varScale="1">
        <p:scale>
          <a:sx n="72" d="100"/>
          <a:sy n="72" d="100"/>
        </p:scale>
        <p:origin x="1184" y="200"/>
      </p:cViewPr>
      <p:guideLst>
        <p:guide orient="horz" pos="5256"/>
        <p:guide pos="1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11:23:22.2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0 172 16383,'46'0'0,"-8"0"0,-20 0 0,0 0 0,-2 0 0,8 0 0,1 0 0,8 0 0,3 0 0,4 0 0,0 0 0,2 0 0,3 0 0,1 0 0,0 0 0,-6 0 0,-9 0 0,-8 0 0,-6 0 0,-6 0 0,-2 0 0,3 0 0,8 0 0,17 0 0,18 0 0,13-2 0,8-6 0,-5-1 0,-9-3 0,-12 3 0,-10 4 0,-13 1 0,-8 4 0,-8 0 0,-5-3 0,5-1 0,8 0 0,17-1 0,19 0 0,13 0 0,5-3 0,-11 2 0,-13 1 0,-15 1 0,-13 4 0,-6 0 0,-5 0 0,2 0 0,7-1 0,5-2 0,4-2 0,8 1 0,-15 1 0,4 3 0,-10 0 0,23 0 0,23-2 0,32-7 0,-37 4 0,1 0 0,3-2 0,-1 0 0,-2 0 0,-3 2 0,35-1 0,-23 2 0,-20 4 0,-21 0 0,8 0 0,9 0 0,25 0 0,6 0 0,-10 0 0,-28 0 0,-14 0 0,-10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25C27-2BA2-C74E-AFC0-4AA43EACA164}" type="datetimeFigureOut">
              <a:rPr kumimoji="1" lang="ko-Kore-KR" altLang="en-US" smtClean="0"/>
              <a:t>2022. 7. 8.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F3E-7F99-EB4D-98FD-567C858F64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381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분류예측 프로젝트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어디갈지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KU</a:t>
            </a:r>
            <a:r>
              <a:rPr kumimoji="1" lang="ko-KR" altLang="en-US" dirty="0" err="1"/>
              <a:t>민하지마의</a:t>
            </a:r>
            <a:r>
              <a:rPr kumimoji="1" lang="ko-KR" altLang="en-US" dirty="0"/>
              <a:t> 발표를 </a:t>
            </a:r>
            <a:r>
              <a:rPr kumimoji="1" lang="ko-KR" altLang="en-US" dirty="0" err="1"/>
              <a:t>맡게된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15</a:t>
            </a:r>
            <a:r>
              <a:rPr kumimoji="1" lang="ko-KR" altLang="en-US" dirty="0"/>
              <a:t>기 </a:t>
            </a:r>
            <a:r>
              <a:rPr kumimoji="1" lang="ko-KR" altLang="en-US" dirty="0" err="1"/>
              <a:t>공도웅입니다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 팀은 서울대공원 혼잡도 예측을 통한 최적의 방문 날짜 선정을 주제로 장기프로젝트를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본격적으로 발표를 시작하겠습니다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3996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또한 입장객 수의 </a:t>
            </a:r>
            <a:r>
              <a:rPr lang="ko-KR" altLang="en-US" dirty="0" err="1"/>
              <a:t>요약통계량을</a:t>
            </a:r>
            <a:r>
              <a:rPr lang="ko-KR" altLang="en-US" dirty="0"/>
              <a:t> 확인해보았는데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Q3</a:t>
            </a:r>
            <a:r>
              <a:rPr lang="ko-KR" altLang="en-US" dirty="0"/>
              <a:t>와 최대값</a:t>
            </a:r>
            <a:r>
              <a:rPr lang="en-US" altLang="ko-KR" dirty="0"/>
              <a:t>, </a:t>
            </a:r>
            <a:r>
              <a:rPr lang="ko-KR" altLang="en-US" dirty="0"/>
              <a:t>그리고 최소값과 최대값의 차이가 각각 매우 컸기 때문에 입장객 수의 일별 편차가 매우 크다는 사실을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7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입장객 수와 요일과의 관계를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입장객의 </a:t>
            </a:r>
            <a:r>
              <a:rPr lang="en-US" altLang="ko-KR" dirty="0"/>
              <a:t>Q3</a:t>
            </a:r>
            <a:r>
              <a:rPr lang="ko-KR" altLang="en-US" dirty="0"/>
              <a:t>와 최대값 사이의 정보를 추출한 결과</a:t>
            </a:r>
            <a:r>
              <a:rPr lang="en-US" altLang="ko-KR" dirty="0"/>
              <a:t>, </a:t>
            </a:r>
            <a:r>
              <a:rPr lang="ko-KR" altLang="en-US" dirty="0"/>
              <a:t>왼쪽 데이터프레임에서 확인할 수 있듯이 주로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5</a:t>
            </a:r>
            <a:r>
              <a:rPr lang="ko-KR" altLang="en-US" dirty="0"/>
              <a:t>일 어린이날과 같은 공휴일이나 토요일</a:t>
            </a:r>
            <a:r>
              <a:rPr lang="en-US" altLang="ko-KR" dirty="0"/>
              <a:t>,</a:t>
            </a:r>
            <a:r>
              <a:rPr lang="ko-KR" altLang="en-US" dirty="0"/>
              <a:t> 일요일인 주말에 평소보다 많은 사람이 방문했다는 것이 특징적이었습니다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오른쪽 그래프와 같이 토요일</a:t>
            </a:r>
            <a:r>
              <a:rPr lang="en-US" altLang="ko-KR" dirty="0"/>
              <a:t>,</a:t>
            </a:r>
            <a:r>
              <a:rPr lang="ko-KR" altLang="en-US" dirty="0"/>
              <a:t>일요일의 입장자가 다른 평일에 비해 압도적으로 많음을 확인할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7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앞장과 관련하여 요일 별 공휴일의 수를 계산해보았습니다</a:t>
            </a:r>
            <a:r>
              <a:rPr lang="en-US" altLang="ko-KR" dirty="0"/>
              <a:t>.</a:t>
            </a:r>
            <a:r>
              <a:rPr lang="ko-KR" altLang="en-US" dirty="0"/>
              <a:t>이때</a:t>
            </a:r>
            <a:r>
              <a:rPr lang="en-US" altLang="ko-KR" dirty="0"/>
              <a:t>,</a:t>
            </a:r>
            <a:r>
              <a:rPr lang="ko-KR" altLang="en-US" dirty="0"/>
              <a:t> 공휴일의 대부분은 주말이 아닌 평일에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착안하여 주말을 제외한 공휴일과 주말</a:t>
            </a:r>
            <a:r>
              <a:rPr lang="en-US" altLang="ko-KR" dirty="0"/>
              <a:t>, </a:t>
            </a:r>
            <a:r>
              <a:rPr lang="ko-KR" altLang="en-US" dirty="0"/>
              <a:t>공휴일을 제외한 평일의 평균입장객 수를 비교해보았습니다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주말보다 주말을 제외한 공휴일의 입장객 수가 더 많음을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93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입장객 수와 요일의 관계에 대해서 앞의 분석을 종합적으로 </a:t>
            </a:r>
            <a:r>
              <a:rPr lang="ko-KR" altLang="en-US" dirty="0" err="1"/>
              <a:t>고려해볼때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대부분의 공휴일이 평일에 속하고</a:t>
            </a:r>
            <a:r>
              <a:rPr lang="en-US" altLang="ko-KR" dirty="0"/>
              <a:t>, </a:t>
            </a:r>
            <a:r>
              <a:rPr lang="ko-KR" altLang="en-US" dirty="0"/>
              <a:t>주말보다 공휴일의 평균입장객 수가 더 많으므로</a:t>
            </a:r>
            <a:endParaRPr lang="en-US" altLang="ko-KR" dirty="0"/>
          </a:p>
          <a:p>
            <a:r>
              <a:rPr lang="ko-KR" altLang="en-US" dirty="0"/>
              <a:t>앞서 확인해보았던 </a:t>
            </a:r>
            <a:r>
              <a:rPr lang="ko-KR" altLang="en-US" dirty="0" err="1"/>
              <a:t>요일별</a:t>
            </a:r>
            <a:r>
              <a:rPr lang="ko-KR" altLang="en-US" dirty="0"/>
              <a:t> 입장객 수에서의 주말과 평일의 차이는 공휴일을 제외해보았을 때 그 차이가 훨씬 클 것이라는 것이라 추측하였습니다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43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방학여부 별 입장객 수를 확인해본 결과</a:t>
            </a:r>
            <a:r>
              <a:rPr lang="en-US" altLang="ko-KR" dirty="0"/>
              <a:t>, </a:t>
            </a:r>
            <a:r>
              <a:rPr lang="ko-KR" altLang="en-US" dirty="0"/>
              <a:t>초중고 학생들의 방학이 입장객 수에 큰 영향을 끼치지 않음을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이유에 대해서 고민을 해보았는데요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데이터의 입장객 수에 대한 세부내용을 보면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성인의 방문자수가 청소년</a:t>
            </a:r>
            <a:r>
              <a:rPr lang="en-US" altLang="ko-KR" dirty="0"/>
              <a:t>/</a:t>
            </a:r>
            <a:r>
              <a:rPr lang="ko-KR" altLang="en-US" dirty="0"/>
              <a:t>어린이의 방문자수보다 훨씬 많았고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서울대공원을 방문하는 청소년</a:t>
            </a:r>
            <a:r>
              <a:rPr lang="en-US" altLang="ko-KR" dirty="0"/>
              <a:t>/</a:t>
            </a:r>
            <a:r>
              <a:rPr lang="ko-KR" altLang="en-US" dirty="0"/>
              <a:t>어린이들의 경우</a:t>
            </a:r>
            <a:r>
              <a:rPr lang="en-US" altLang="ko-KR" dirty="0"/>
              <a:t>, </a:t>
            </a:r>
            <a:r>
              <a:rPr lang="ko-KR" altLang="en-US" dirty="0"/>
              <a:t>주로 혼자 가기보다는 부모님과 같은 보호자를 동반하기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학생들의 방학보다는 보호자의 쉬는 날 여부가 더 중요한 영향을 가졌다고 분석했습니다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수치형변수들의</a:t>
            </a:r>
            <a:r>
              <a:rPr lang="ko-KR" altLang="en-US" dirty="0"/>
              <a:t> 상관관계를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특징적인 부분이 있다면</a:t>
            </a:r>
            <a:r>
              <a:rPr lang="en-US" altLang="ko-KR" dirty="0"/>
              <a:t>,</a:t>
            </a:r>
            <a:r>
              <a:rPr lang="ko-KR" altLang="en-US" dirty="0"/>
              <a:t> 입장객 수가 대공원역 </a:t>
            </a:r>
            <a:r>
              <a:rPr lang="ko-KR" altLang="en-US" dirty="0" err="1"/>
              <a:t>하차자</a:t>
            </a:r>
            <a:r>
              <a:rPr lang="ko-KR" altLang="en-US" dirty="0"/>
              <a:t> 수와 상대적으로 큰 양의 상관관계를 가지고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이를 </a:t>
            </a:r>
            <a:r>
              <a:rPr lang="ko-KR" altLang="en-US" dirty="0" err="1"/>
              <a:t>피어슨</a:t>
            </a:r>
            <a:r>
              <a:rPr lang="ko-KR" altLang="en-US" dirty="0"/>
              <a:t> 상관분석을 통해 분석한 결과</a:t>
            </a:r>
            <a:r>
              <a:rPr lang="en-US" altLang="ko-KR" dirty="0"/>
              <a:t>,</a:t>
            </a:r>
            <a:r>
              <a:rPr lang="ko-KR" altLang="en-US" dirty="0"/>
              <a:t> 두 변수 사이의 높은 양의 상관이 유의함을 검증 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초반에 살펴본 입장객 수와 </a:t>
            </a:r>
            <a:r>
              <a:rPr lang="ko-KR" altLang="en-US" dirty="0" err="1"/>
              <a:t>하차자</a:t>
            </a:r>
            <a:r>
              <a:rPr lang="ko-KR" altLang="en-US" dirty="0"/>
              <a:t> 수가 유사한 </a:t>
            </a:r>
            <a:r>
              <a:rPr lang="en-US" altLang="ko-KR" dirty="0"/>
              <a:t>right</a:t>
            </a:r>
            <a:r>
              <a:rPr lang="ko-KR" altLang="en-US" dirty="0"/>
              <a:t> </a:t>
            </a:r>
            <a:r>
              <a:rPr lang="en-US" altLang="ko-KR" dirty="0"/>
              <a:t>skewed</a:t>
            </a:r>
            <a:r>
              <a:rPr lang="ko-KR" altLang="en-US" dirty="0"/>
              <a:t> 분포를 보인 것도 이러한 맥락으로 이해할 수 있을 것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35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‘</a:t>
            </a:r>
            <a:r>
              <a:rPr lang="ko-KR" altLang="en-US" dirty="0"/>
              <a:t>요인 분석</a:t>
            </a:r>
            <a:r>
              <a:rPr lang="en-US" altLang="ko-KR" dirty="0"/>
              <a:t>＇</a:t>
            </a:r>
            <a:r>
              <a:rPr lang="ko-KR" altLang="en-US" dirty="0"/>
              <a:t>을 실시해보았습니다</a:t>
            </a:r>
            <a:r>
              <a:rPr lang="en-US" altLang="ko-KR" dirty="0"/>
              <a:t>.</a:t>
            </a:r>
          </a:p>
          <a:p>
            <a:r>
              <a:rPr lang="ko-KR" altLang="en-US" b="0" dirty="0"/>
              <a:t>요인 분석의 경우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수집된 많은 변수들을 유사한 항목들끼리 묶어 적은 수의 요인으로 축소시키는 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분석방법입니다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저희는 차원 축소의 목적 보다는 수치형 데이터의 특성을 파악하기 위해 요인분석을 실시하였습니다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dirty="0"/>
              <a:t>먼저 변수들의 단위를 </a:t>
            </a:r>
            <a:r>
              <a:rPr lang="ko-KR" altLang="en-US" b="0" dirty="0" err="1"/>
              <a:t>맞쳐주기</a:t>
            </a:r>
            <a:r>
              <a:rPr lang="ko-KR" altLang="en-US" b="0" dirty="0"/>
              <a:t> 위해 </a:t>
            </a:r>
            <a:r>
              <a:rPr lang="en-US" altLang="ko-KR" b="0" dirty="0" err="1"/>
              <a:t>standardscaler</a:t>
            </a:r>
            <a:r>
              <a:rPr lang="en-US" altLang="ko-KR" b="0" dirty="0"/>
              <a:t>()</a:t>
            </a:r>
            <a:r>
              <a:rPr lang="ko-KR" altLang="en-US" b="0" dirty="0"/>
              <a:t>을 사용했고 </a:t>
            </a:r>
            <a:endParaRPr lang="en-US" altLang="ko-KR" b="0" dirty="0"/>
          </a:p>
          <a:p>
            <a:r>
              <a:rPr lang="en-US" altLang="ko-KR" b="0" dirty="0"/>
              <a:t>scree plot</a:t>
            </a:r>
            <a:r>
              <a:rPr lang="ko-KR" altLang="en-US" b="0" dirty="0"/>
              <a:t>를 활용하여 </a:t>
            </a:r>
            <a:r>
              <a:rPr lang="en-US" altLang="ko-KR" b="0" dirty="0"/>
              <a:t>‘component </a:t>
            </a:r>
            <a:r>
              <a:rPr lang="ko-KR" altLang="en-US" b="0" dirty="0"/>
              <a:t>개수</a:t>
            </a:r>
            <a:r>
              <a:rPr lang="en-US" altLang="ko-KR" b="0" dirty="0"/>
              <a:t>’</a:t>
            </a:r>
            <a:r>
              <a:rPr lang="ko-KR" altLang="en-US" b="0" dirty="0"/>
              <a:t>별 </a:t>
            </a:r>
            <a:r>
              <a:rPr lang="en-US" altLang="ko-KR" b="0" dirty="0"/>
              <a:t>‘</a:t>
            </a:r>
            <a:r>
              <a:rPr lang="ko-KR" altLang="en-US" b="0" dirty="0"/>
              <a:t>기존 변수를 설명할 수 있는 분산</a:t>
            </a:r>
            <a:r>
              <a:rPr lang="en-US" altLang="ko-KR" b="0" dirty="0"/>
              <a:t>’</a:t>
            </a:r>
            <a:r>
              <a:rPr lang="ko-KR" altLang="en-US" b="0" dirty="0"/>
              <a:t>을 파악했습니다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 결과 약 </a:t>
            </a:r>
            <a:r>
              <a:rPr lang="en-US" altLang="ko-KR" b="0" dirty="0"/>
              <a:t>3</a:t>
            </a:r>
            <a:r>
              <a:rPr lang="ko-KR" altLang="en-US" b="0" dirty="0"/>
              <a:t>개의 </a:t>
            </a:r>
            <a:r>
              <a:rPr lang="en-US" altLang="ko-KR" b="0" dirty="0"/>
              <a:t>factor</a:t>
            </a:r>
            <a:r>
              <a:rPr lang="ko-KR" altLang="en-US" b="0" dirty="0"/>
              <a:t>가 기존 변수의 전체 분산의 약 </a:t>
            </a:r>
            <a:r>
              <a:rPr lang="en-US" altLang="ko-KR" b="0" dirty="0"/>
              <a:t>84%</a:t>
            </a:r>
            <a:r>
              <a:rPr lang="ko-KR" altLang="en-US" b="0" dirty="0"/>
              <a:t>를 설명함을 확인했고 </a:t>
            </a:r>
            <a:r>
              <a:rPr lang="en-US" altLang="ko-KR" b="0" dirty="0"/>
              <a:t>3</a:t>
            </a:r>
            <a:r>
              <a:rPr lang="ko-KR" altLang="en-US" b="0" dirty="0"/>
              <a:t>개의 요인으로 요인분석을 실시하기로 결정했습니다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 후 여러 </a:t>
            </a:r>
            <a:r>
              <a:rPr lang="en-US" altLang="ko-KR" b="0" dirty="0"/>
              <a:t>method</a:t>
            </a:r>
            <a:r>
              <a:rPr lang="ko-KR" altLang="en-US" b="0" dirty="0"/>
              <a:t>와 </a:t>
            </a:r>
            <a:r>
              <a:rPr lang="en-US" altLang="ko-KR" b="0" dirty="0"/>
              <a:t>rotation </a:t>
            </a:r>
            <a:r>
              <a:rPr lang="ko-KR" altLang="en-US" b="0" dirty="0"/>
              <a:t>기법을 중 </a:t>
            </a:r>
            <a:r>
              <a:rPr lang="en-US" altLang="ko-KR" b="0" dirty="0"/>
              <a:t>‘maximum likelihood’ </a:t>
            </a:r>
            <a:r>
              <a:rPr lang="ko-KR" altLang="en-US" b="0" dirty="0"/>
              <a:t>기법과 </a:t>
            </a:r>
            <a:r>
              <a:rPr lang="en-US" altLang="ko-KR" b="0" dirty="0"/>
              <a:t>‘</a:t>
            </a:r>
            <a:r>
              <a:rPr lang="en-US" altLang="ko-KR" b="0" dirty="0" err="1"/>
              <a:t>oblimin</a:t>
            </a:r>
            <a:r>
              <a:rPr lang="en-US" altLang="ko-KR" b="0" dirty="0"/>
              <a:t>’</a:t>
            </a:r>
            <a:r>
              <a:rPr lang="ko-KR" altLang="en-US" b="0" dirty="0"/>
              <a:t> 회전을 이용하여 </a:t>
            </a:r>
            <a:r>
              <a:rPr lang="en-US" altLang="ko-KR" b="0" dirty="0"/>
              <a:t>factor loading</a:t>
            </a:r>
            <a:r>
              <a:rPr lang="ko-KR" altLang="en-US" b="0" dirty="0"/>
              <a:t>을 계산했고</a:t>
            </a:r>
            <a:r>
              <a:rPr lang="en-US" altLang="ko-KR" b="0" dirty="0"/>
              <a:t> </a:t>
            </a:r>
            <a:r>
              <a:rPr lang="ko-KR" altLang="en-US" b="0" dirty="0"/>
              <a:t>이를 시각화한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84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그래프와 같이 세개의 </a:t>
            </a:r>
            <a:r>
              <a:rPr lang="en-US" altLang="ko-KR" dirty="0"/>
              <a:t>factor</a:t>
            </a:r>
            <a:r>
              <a:rPr lang="ko-KR" altLang="en-US" dirty="0"/>
              <a:t>로 </a:t>
            </a:r>
            <a:r>
              <a:rPr lang="ko-KR" altLang="en-US" dirty="0" err="1"/>
              <a:t>나눠짐을</a:t>
            </a:r>
            <a:r>
              <a:rPr lang="ko-KR" altLang="en-US" dirty="0"/>
              <a:t> 확인하였습니다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이때 저희는 </a:t>
            </a:r>
            <a:r>
              <a:rPr lang="en-US" altLang="ko-KR" dirty="0"/>
              <a:t>Factor3</a:t>
            </a:r>
            <a:r>
              <a:rPr lang="ko-KR" altLang="en-US" dirty="0"/>
              <a:t>인 대공원역 하차자수와 미세먼지 농도의 밀접한 관계에 주목했습니다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미세먼지 농도 변수의 경우 본 데이터에서 유일하게 </a:t>
            </a:r>
            <a:r>
              <a:rPr lang="ko-KR" altLang="en-US" dirty="0" err="1"/>
              <a:t>결측값이</a:t>
            </a:r>
            <a:r>
              <a:rPr lang="ko-KR" altLang="en-US" dirty="0"/>
              <a:t> 존재하는 변수인데요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이후에 </a:t>
            </a:r>
            <a:r>
              <a:rPr lang="ko-KR" altLang="en-US" dirty="0" err="1"/>
              <a:t>결측값을</a:t>
            </a:r>
            <a:r>
              <a:rPr lang="ko-KR" altLang="en-US" dirty="0"/>
              <a:t> 처리하는 과정에서 동일 요인에 속하는 대공원역 하차자수와 선형회귀를 통해 </a:t>
            </a:r>
            <a:r>
              <a:rPr lang="ko-KR" altLang="en-US" dirty="0" err="1"/>
              <a:t>결측값을</a:t>
            </a:r>
            <a:r>
              <a:rPr lang="ko-KR" altLang="en-US" dirty="0"/>
              <a:t> 처리하는 아이디어를 구상할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314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전처리입니다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314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주제를 선정한 배경과 목표부터 프로젝트를 진행한 총체적인 분석 프로세스까지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73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에서 동일한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과정을 하기 위해서 두 데이터셋을 합쳐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전반부를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왼쪽에서 볼 수 있듯이 이상치와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처리했습니다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미세먼지의 </a:t>
            </a:r>
            <a:r>
              <a:rPr kumimoji="1" lang="ko-KR" altLang="en-US" dirty="0" err="1"/>
              <a:t>결측치는</a:t>
            </a:r>
            <a:r>
              <a:rPr kumimoji="1" lang="ko-KR" altLang="en-US" dirty="0"/>
              <a:t> 앞서 활용하였던 </a:t>
            </a:r>
            <a:r>
              <a:rPr kumimoji="1" lang="en-US" altLang="ko-KR" dirty="0"/>
              <a:t>Factor Analysis(</a:t>
            </a:r>
            <a:r>
              <a:rPr kumimoji="1" lang="ko-KR" altLang="en-US" dirty="0"/>
              <a:t>요인 분석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미세먼지 농도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지하철역 </a:t>
            </a:r>
            <a:r>
              <a:rPr kumimoji="1" lang="ko-KR" altLang="en-US" dirty="0" err="1"/>
              <a:t>하차자</a:t>
            </a:r>
            <a:r>
              <a:rPr kumimoji="1" lang="ko-KR" altLang="en-US" dirty="0"/>
              <a:t> 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가 동일 요인으로 묶인다는 것을 확인하였기 때문에 두 변수 사이에 단일선형회귀로 그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채워주었습니다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4676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ko-KR" altLang="en-US" dirty="0"/>
              <a:t> 더 높은 모델의 정확도를 위해 다양한 파생변수를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</a:t>
            </a:r>
            <a:r>
              <a:rPr kumimoji="1" lang="en-US" altLang="ko-Kore-KR" dirty="0"/>
              <a:t>‘</a:t>
            </a:r>
            <a:r>
              <a:rPr kumimoji="1" lang="ko-Kore-KR" altLang="en-US" dirty="0"/>
              <a:t>쉬는</a:t>
            </a:r>
            <a:r>
              <a:rPr kumimoji="1" lang="ko-KR" altLang="en-US" dirty="0"/>
              <a:t> 날 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변수를 제거하는 대신에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주말여부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파생변수를 생성했습니다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강수량이라는 수치보다는 강우 여부가 더 밀접한 관련이 있다고 생각하여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강우여부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변수로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누적강수량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대체했습니다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마지막으로는 기온과 관련된 최저 최고 평균 기온에 대한 변수가 </a:t>
            </a:r>
            <a:r>
              <a:rPr kumimoji="1" lang="en-US" altLang="ko-KR" dirty="0"/>
              <a:t>VIF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이상으로 </a:t>
            </a:r>
            <a:r>
              <a:rPr kumimoji="1" lang="ko-KR" altLang="en-US" dirty="0" err="1"/>
              <a:t>다중공선성이</a:t>
            </a:r>
            <a:r>
              <a:rPr kumimoji="1" lang="ko-KR" altLang="en-US" dirty="0"/>
              <a:t> 존재했습니다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기온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하나의 변수로 통일을 하여 해결하였습니다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계절에 따라서 여름에는 최고기온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겨울에는 최저기온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봄과 가을에는 평균기온을 기온으로서 대체해주었습니다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848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이후에는 범주형 변수에 대한 </a:t>
            </a:r>
            <a:r>
              <a:rPr kumimoji="1" lang="ko-KR" altLang="en-US" dirty="0" err="1"/>
              <a:t>원핫</a:t>
            </a:r>
            <a:r>
              <a:rPr kumimoji="1" lang="ko-KR" altLang="en-US" dirty="0"/>
              <a:t> 인코딩을 해주었고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분포가 왼쪽으로 치우친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입장객 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경우 로그 변환을 한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학습을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1395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전처리</a:t>
            </a:r>
            <a:r>
              <a:rPr kumimoji="1" lang="ko-KR" altLang="en-US" dirty="0"/>
              <a:t> 후반부에서는 다시 </a:t>
            </a:r>
            <a:r>
              <a:rPr kumimoji="1" lang="en-US" altLang="ko-KR" dirty="0"/>
              <a:t>Train set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분리하고 가장 성능이 좋았던 </a:t>
            </a:r>
            <a:r>
              <a:rPr kumimoji="1" lang="en-US" altLang="ko-KR" dirty="0"/>
              <a:t>standard scaler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표준화를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9471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모델링입니다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103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가공한 데이터에 선형회귀를 돌려보았습니다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 주황색 박스에서 보실 수 있듯이 </a:t>
            </a:r>
            <a:r>
              <a:rPr kumimoji="1" lang="en-US" altLang="ko-KR" dirty="0"/>
              <a:t>p-value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0.05</a:t>
            </a:r>
            <a:r>
              <a:rPr kumimoji="1" lang="ko-KR" altLang="en-US" dirty="0"/>
              <a:t>보다 작아 선형회귀분석이 적합했음을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통해 </a:t>
            </a:r>
            <a:r>
              <a:rPr kumimoji="1" lang="en-US" altLang="ko-KR" dirty="0"/>
              <a:t>target </a:t>
            </a:r>
            <a:r>
              <a:rPr kumimoji="1" lang="ko-KR" altLang="en-US" dirty="0"/>
              <a:t>변수인 입장객 수와 설명변수들 간의 관계를 대략적으로 파악할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먼저 빨간색 박스로 표시된 습도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누적강수량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방학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변수는 음의 관계를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그 외 파란색 박스로 표시한 대공원역 하차자수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주말여부 등의 변수는 양의 관계를 보였습니다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972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Random Forest, Extra Tree, AdaBoost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등</a:t>
            </a:r>
            <a:r>
              <a:rPr kumimoji="1" lang="ko-KR" altLang="en-US" dirty="0"/>
              <a:t> 다양한 모델을 </a:t>
            </a:r>
            <a:r>
              <a:rPr kumimoji="1" lang="ko-KR" altLang="en-US" dirty="0" err="1"/>
              <a:t>그리드서치를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초모수를</a:t>
            </a:r>
            <a:r>
              <a:rPr kumimoji="1" lang="ko-KR" altLang="en-US" dirty="0"/>
              <a:t> 튜닝하며 학습시킨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보시는대로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성능이 제일 좋았던 </a:t>
            </a:r>
            <a:r>
              <a:rPr kumimoji="1" lang="en-US" altLang="ko-KR" dirty="0" err="1"/>
              <a:t>CatBoost</a:t>
            </a:r>
            <a:r>
              <a:rPr kumimoji="1" lang="en-US" altLang="ko-KR" dirty="0"/>
              <a:t>, Gradient Boosting Model, XG Boost, Light GBM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모델을 후에 진행할 </a:t>
            </a:r>
            <a:r>
              <a:rPr kumimoji="1" lang="en-US" altLang="ko-KR" dirty="0"/>
              <a:t>stacking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base model</a:t>
            </a:r>
            <a:r>
              <a:rPr kumimoji="1" lang="ko-KR" altLang="en-US" dirty="0"/>
              <a:t>로 선정하였습니다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2378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구체적인 결과를 </a:t>
            </a:r>
            <a:r>
              <a:rPr kumimoji="1" lang="ko-KR" altLang="en-US" dirty="0" err="1"/>
              <a:t>보여드리기</a:t>
            </a:r>
            <a:r>
              <a:rPr kumimoji="1" lang="ko-KR" altLang="en-US" dirty="0"/>
              <a:t> 전에 </a:t>
            </a:r>
            <a:r>
              <a:rPr kumimoji="1" lang="en-US" altLang="ko-KR" dirty="0"/>
              <a:t>Stacking</a:t>
            </a:r>
            <a:r>
              <a:rPr kumimoji="1" lang="ko-KR" altLang="en-US" dirty="0"/>
              <a:t>에 대해 간략히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Stacking</a:t>
            </a:r>
            <a:r>
              <a:rPr kumimoji="1" lang="ko-KR" altLang="en-US" dirty="0"/>
              <a:t>은 여러 모델들의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최종 모델의 학습 데이터로 사용하는 예측 방법입니다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그림과 같이 </a:t>
            </a:r>
            <a:r>
              <a:rPr kumimoji="1" lang="en-US" altLang="ko-KR" dirty="0"/>
              <a:t>Level0</a:t>
            </a:r>
            <a:r>
              <a:rPr kumimoji="1" lang="ko-KR" altLang="en-US" dirty="0"/>
              <a:t>에서는 다양한 단일 모델을 통한 예측을 수행하고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Level1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Level0</a:t>
            </a:r>
            <a:r>
              <a:rPr kumimoji="1" lang="ko-KR" altLang="en-US" dirty="0"/>
              <a:t>에서 사용한 다양한 모델들의 장점을 취한 최종모델을 통한 최종 예측 결과를 얻어냅니다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그 방법 중 가장 많이 사용되는 각 모델들의 평균을 취하는 방법을 채택하였습니다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7713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다음의 화면자료는 앞에서 말씀드린 각 모델의 평균을 취하기 위해 만든 </a:t>
            </a:r>
            <a:r>
              <a:rPr kumimoji="1" lang="en-US" altLang="ko-KR" dirty="0"/>
              <a:t>stacking </a:t>
            </a:r>
            <a:r>
              <a:rPr kumimoji="1" lang="ko-KR" altLang="en-US" dirty="0"/>
              <a:t>사용자 정의 함수 코드입니다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478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Base Model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CatBoost</a:t>
            </a:r>
            <a:r>
              <a:rPr kumimoji="1" lang="en-US" altLang="ko-KR" dirty="0"/>
              <a:t>, Gradient Boosting,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LightGBM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모델을 사용하여 가능한 모든 조합 중에 </a:t>
            </a:r>
            <a:endParaRPr kumimoji="1" lang="en-US" altLang="ko-KR" dirty="0"/>
          </a:p>
          <a:p>
            <a:r>
              <a:rPr kumimoji="1" lang="ko-KR" altLang="en-US" dirty="0"/>
              <a:t>성능이 가장 뛰어났던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CatBoost</a:t>
            </a:r>
            <a:r>
              <a:rPr kumimoji="1" lang="ko-KR" altLang="en-US" dirty="0"/>
              <a:t> 두 모델의 조합을 사용하였고 최종 모델의 </a:t>
            </a:r>
            <a:r>
              <a:rPr kumimoji="1" lang="en-US" altLang="ko-KR" dirty="0"/>
              <a:t>RMSE</a:t>
            </a:r>
            <a:r>
              <a:rPr kumimoji="1" lang="ko-KR" altLang="en-US" dirty="0"/>
              <a:t>는 약 </a:t>
            </a:r>
            <a:r>
              <a:rPr kumimoji="1" lang="en-US" altLang="ko-KR" dirty="0"/>
              <a:t>2778</a:t>
            </a:r>
            <a:r>
              <a:rPr kumimoji="1" lang="ko-KR" altLang="en-US" dirty="0"/>
              <a:t>이었습니다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9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8242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실제값과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비교해보았을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예측이 꽤나 성공적으로 이루어졌다는 것을 알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2903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Stacking</a:t>
            </a:r>
            <a:r>
              <a:rPr kumimoji="1" lang="ko-KR" altLang="en-US" dirty="0"/>
              <a:t>을 활용한 모델 구현과 그에 대한 성능에서 안주하지 않고 </a:t>
            </a:r>
            <a:r>
              <a:rPr kumimoji="1" lang="en-US" altLang="ko-KR" dirty="0"/>
              <a:t>HPO framework </a:t>
            </a:r>
            <a:r>
              <a:rPr kumimoji="1" lang="ko-KR" altLang="en-US" dirty="0"/>
              <a:t>중 </a:t>
            </a:r>
            <a:r>
              <a:rPr kumimoji="1" lang="en-US" altLang="ko-KR" dirty="0" err="1"/>
              <a:t>optuna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통하여 성능을 개선시키고자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옵튜나는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하이퍼파라미터</a:t>
            </a:r>
            <a:r>
              <a:rPr kumimoji="1" lang="ko-KR" altLang="en-US" dirty="0"/>
              <a:t> 튜닝에 쓰이고 있는 최신 </a:t>
            </a:r>
            <a:r>
              <a:rPr kumimoji="1" lang="en-US" altLang="ko-KR" dirty="0" err="1"/>
              <a:t>automl</a:t>
            </a:r>
            <a:r>
              <a:rPr kumimoji="1" lang="ko-KR" altLang="en-US" dirty="0"/>
              <a:t> 기법으로서 </a:t>
            </a:r>
            <a:r>
              <a:rPr kumimoji="1" lang="ko-KR" altLang="en-US" dirty="0" err="1"/>
              <a:t>초모수값을</a:t>
            </a:r>
            <a:r>
              <a:rPr kumimoji="1" lang="ko-KR" altLang="en-US" dirty="0"/>
              <a:t> 직접 </a:t>
            </a:r>
            <a:r>
              <a:rPr kumimoji="1" lang="ko-KR" altLang="en-US" dirty="0" err="1"/>
              <a:t>지정해야하는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gridsearch</a:t>
            </a:r>
            <a:r>
              <a:rPr kumimoji="1" lang="ko-KR" altLang="en-US" dirty="0"/>
              <a:t>와는 다르게 </a:t>
            </a:r>
            <a:r>
              <a:rPr kumimoji="1" lang="ko-KR" altLang="en-US" dirty="0" err="1"/>
              <a:t>초모수의</a:t>
            </a:r>
            <a:r>
              <a:rPr kumimoji="1" lang="ko-KR" altLang="en-US" dirty="0"/>
              <a:t> 범위를 지정하여 더 효율적인 공간을 탐색할 수 있었고 또한 랜덤 서치보다 더 빠른 튜닝을 구현할 수 있기 때문에 </a:t>
            </a:r>
            <a:r>
              <a:rPr kumimoji="1" lang="ko-KR" altLang="en-US" dirty="0" err="1"/>
              <a:t>옵튜나라는</a:t>
            </a:r>
            <a:r>
              <a:rPr kumimoji="1" lang="ko-KR" altLang="en-US" dirty="0"/>
              <a:t> 프레임워크를 사용하였습니다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7756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구체적으로 저희가 </a:t>
            </a:r>
            <a:r>
              <a:rPr kumimoji="1" lang="en-US" altLang="ko-KR" dirty="0" err="1"/>
              <a:t>optuna</a:t>
            </a:r>
            <a:r>
              <a:rPr kumimoji="1" lang="en-US" altLang="ko-KR" dirty="0"/>
              <a:t> framework</a:t>
            </a:r>
            <a:r>
              <a:rPr kumimoji="1" lang="ko-KR" altLang="en-US" dirty="0"/>
              <a:t>을 통해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파라미터를 튜닝한 과정을 보여드리겠습니다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첫번째로 목적함수의 설정입니다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예시로 보여드린 다음코드는 </a:t>
            </a:r>
            <a:r>
              <a:rPr kumimoji="1" lang="en-US" altLang="ko-KR" dirty="0" err="1"/>
              <a:t>lightgbm</a:t>
            </a:r>
            <a:r>
              <a:rPr kumimoji="1" lang="en-US" altLang="ko-KR" dirty="0"/>
              <a:t> regressor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옵튜나</a:t>
            </a:r>
            <a:r>
              <a:rPr kumimoji="1" lang="ko-KR" altLang="en-US" dirty="0"/>
              <a:t> 진행 코드인데 좀더 자세히 </a:t>
            </a:r>
            <a:r>
              <a:rPr kumimoji="1" lang="ko-KR" altLang="en-US" dirty="0" err="1"/>
              <a:t>보시게되면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364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먼저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하이퍼파라미터의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범위를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딕셔너리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형태로 정의한 것을 확인할 수 있습니다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정수형 값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'max_depth':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max_depth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4, 16)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suggest_int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실수형 값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'max_depth':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trial.suggest_float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max_depth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4, 16)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*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위 두 방법은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log=True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통해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로그값도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가능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suggest_categorical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list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내의 데이터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 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trial.suggest_categorical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[0.5,0.6,0.7])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범위내의 균등분포를 값으로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 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 0.5, 1.0)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suggest_discrete_uniform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범위내의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이산균등분포를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값으로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 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colsample_bytree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0.5, 1.0, 0.1)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 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-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suggest_loguniform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범위 내의 로그함수 선상의 값을 선택</a:t>
            </a:r>
          </a:p>
          <a:p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ex) 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reg_lambda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':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trial.suggest_loguniform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('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reg_lambda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', 1e-8, 10.0)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1512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앞서 정의한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받아올 학습 모델을 생성하고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en-US" altLang="ko-KR" dirty="0"/>
              <a:t>fold</a:t>
            </a:r>
            <a:r>
              <a:rPr lang="ko-KR" altLang="en-US" dirty="0"/>
              <a:t>로 교차검증을 할 수 있도록 코드를 구현하였습니다</a:t>
            </a:r>
            <a:r>
              <a:rPr lang="en-US" altLang="ko-KR" dirty="0"/>
              <a:t>.</a:t>
            </a:r>
            <a:r>
              <a:rPr lang="ko-KR" altLang="en-US" dirty="0"/>
              <a:t> 이때</a:t>
            </a:r>
            <a:r>
              <a:rPr lang="en-US" altLang="ko-KR" dirty="0"/>
              <a:t>,</a:t>
            </a:r>
            <a:r>
              <a:rPr lang="ko-KR" altLang="en-US" dirty="0"/>
              <a:t> 평가산식은 </a:t>
            </a:r>
            <a:r>
              <a:rPr lang="en-US" altLang="ko-KR" dirty="0" err="1"/>
              <a:t>mse</a:t>
            </a:r>
            <a:r>
              <a:rPr lang="ko-KR" altLang="en-US" dirty="0"/>
              <a:t>의 </a:t>
            </a:r>
            <a:r>
              <a:rPr lang="ko-KR" altLang="en-US" dirty="0" err="1"/>
              <a:t>음수값을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960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마지막으로 목적함수의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반환값으로서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최적화하고자하는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값인 </a:t>
            </a:r>
            <a:r>
              <a:rPr lang="en-US" altLang="ko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mse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의 값을 넣어주었습니다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986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 </a:t>
            </a:r>
            <a:r>
              <a:rPr kumimoji="1" lang="ko-KR" altLang="en-US" dirty="0" err="1"/>
              <a:t>초모수</a:t>
            </a:r>
            <a:r>
              <a:rPr kumimoji="1" lang="ko-KR" altLang="en-US" dirty="0"/>
              <a:t> 검색공간과 목적함수의 </a:t>
            </a:r>
            <a:r>
              <a:rPr kumimoji="1" lang="ko-KR" altLang="en-US" dirty="0" err="1"/>
              <a:t>반환값의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최적값을</a:t>
            </a:r>
            <a:r>
              <a:rPr kumimoji="1" lang="ko-KR" altLang="en-US" dirty="0"/>
              <a:t> 베이지안 최적화 기법에 기반하여 찾는 과정입니다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27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이는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study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라는 객체를 생성하여 실행합니다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 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목적함수의 </a:t>
            </a:r>
            <a:r>
              <a:rPr lang="ko-KR" altLang="en-US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반환값인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negative </a:t>
            </a:r>
            <a:r>
              <a:rPr lang="en-US" altLang="ko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mse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maximize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되도록 학습방향으로 설정하였고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총 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500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번의 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iterate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이 되도록 하였습니다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추가적으로 임계치 이상으로 일정 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iteration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 동안 개선이 이루어지지 않으면 조기종료가 가능하도록 하는 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다음페이지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)</a:t>
            </a:r>
          </a:p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Ubuntu Condensed" panose="020F050202020403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**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완료되면 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study </a:t>
            </a:r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best_trial.value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이용하여 목적함수의 값</a:t>
            </a:r>
          </a:p>
          <a:p>
            <a:r>
              <a:rPr lang="en" altLang="ko-Kore-KR" dirty="0" err="1">
                <a:solidFill>
                  <a:srgbClr val="000000"/>
                </a:solidFill>
                <a:latin typeface="Ubuntu Condensed" panose="020F0502020204030204" pitchFamily="34" charset="0"/>
              </a:rPr>
              <a:t>best_trial.params</a:t>
            </a:r>
            <a:r>
              <a:rPr lang="en" altLang="ko-Kore-KR" dirty="0">
                <a:solidFill>
                  <a:srgbClr val="000000"/>
                </a:solidFill>
                <a:latin typeface="Ubuntu Condensed" panose="020F050202020403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Ubuntu Condensed" panose="020F0502020204030204" pitchFamily="34" charset="0"/>
              </a:rPr>
              <a:t>메소드를 이용해 파라미터들의 값을 받을 수 있다</a:t>
            </a:r>
            <a:r>
              <a:rPr lang="en-US" altLang="ko-KR" dirty="0">
                <a:solidFill>
                  <a:srgbClr val="000000"/>
                </a:solidFill>
                <a:latin typeface="Ubuntu Condensed" panose="020F0502020204030204" pitchFamily="34" charset="0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4676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다음과 같은 조기종료 클래스 또한 구현하였습니다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9829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최종적으로 모든 모델에 대해서 평가산식 값이 개선이 이루어진 것을 확인할 수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이중에서도 앞선 </a:t>
            </a:r>
            <a:r>
              <a:rPr kumimoji="1" lang="en-US" altLang="ko-KR" dirty="0"/>
              <a:t>stacking </a:t>
            </a:r>
            <a:r>
              <a:rPr kumimoji="1" lang="ko-KR" altLang="en-US" dirty="0"/>
              <a:t>모델과는 다르게 따로 앙상블을 진행하지 않더라도 더 좋은 성능을 내는 </a:t>
            </a:r>
            <a:r>
              <a:rPr kumimoji="1" lang="en-US" altLang="ko-KR" dirty="0" err="1"/>
              <a:t>extratreesregressor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모델을 최종모델로서 선택할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437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여러분은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대국민 눈치게임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실패라는 말을 </a:t>
            </a:r>
            <a:r>
              <a:rPr kumimoji="1" lang="ko-KR" altLang="en-US" dirty="0" err="1"/>
              <a:t>들어보셨나요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우리는 평소에 에버랜드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롯데월드와 같은 테마파크를 방문할 때마다 사람이 너무 많아서 눈치게임을 실패했다고 얘기하곤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 </a:t>
            </a:r>
            <a:r>
              <a:rPr kumimoji="1" lang="ko-KR" altLang="en-US" dirty="0" err="1"/>
              <a:t>어디갈지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KU</a:t>
            </a:r>
            <a:r>
              <a:rPr kumimoji="1" lang="ko-KR" altLang="en-US" dirty="0" err="1"/>
              <a:t>민하지마</a:t>
            </a:r>
            <a:r>
              <a:rPr kumimoji="1" lang="ko-KR" altLang="en-US" dirty="0"/>
              <a:t> 팀은 대표적인 테마파크인 서울대공원에 사람이 언제 제일 </a:t>
            </a:r>
            <a:r>
              <a:rPr kumimoji="1" lang="ko-KR" altLang="en-US" dirty="0" err="1"/>
              <a:t>적을까에</a:t>
            </a:r>
            <a:r>
              <a:rPr kumimoji="1" lang="ko-KR" altLang="en-US" dirty="0"/>
              <a:t> 대한 의문을 가지고 프로젝트를 시작하였습니다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대공원역 하차자수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방학 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공휴일 여부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 등과 같은 다양한 변수들을 이용하면 입장객 수를 예측할 수 있을 것이라고 생각했고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최종적으로는 희망하는 날짜가 서울대공원을 방문하기 위한 날짜로서 적절한지 알 수 있는 예측모델을 만드는 것을 목표로 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292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최종결과 및 결론입니다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2214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혹시 저희 서울대공원의 발표를 듣고 내일 서울대공원에 </a:t>
            </a:r>
            <a:r>
              <a:rPr kumimoji="1" lang="ko-KR" altLang="en-US" dirty="0" err="1"/>
              <a:t>가야겠다</a:t>
            </a:r>
            <a:r>
              <a:rPr kumimoji="1" lang="ko-KR" altLang="en-US" dirty="0"/>
              <a:t> 라는 생각을 하신 학회원분들이 있으셨을까요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네 여기 루피를 닮은 </a:t>
            </a:r>
            <a:r>
              <a:rPr kumimoji="1" lang="ko-KR" altLang="en-US" dirty="0" err="1"/>
              <a:t>쿠빅</a:t>
            </a:r>
            <a:r>
              <a:rPr kumimoji="1" lang="ko-KR" altLang="en-US" dirty="0"/>
              <a:t> </a:t>
            </a:r>
            <a:r>
              <a:rPr kumimoji="1" lang="en-US" altLang="ko-KR" dirty="0"/>
              <a:t>15</a:t>
            </a:r>
            <a:r>
              <a:rPr kumimoji="1" lang="ko-KR" altLang="en-US" dirty="0"/>
              <a:t>기 분이 내일 토요일에 서울대공원에 가고 싶다고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내일은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9</a:t>
            </a:r>
            <a:r>
              <a:rPr kumimoji="1" lang="ko-KR" altLang="en-US" dirty="0"/>
              <a:t>일 토요일입니다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기준으로 다음장에서 볼 수 있는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데이터를 생성할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3554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데이터프레임의 형태로 희망하는 날짜의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 값들을 </a:t>
            </a:r>
            <a:r>
              <a:rPr kumimoji="1" lang="ko-KR" altLang="en-US" dirty="0" err="1"/>
              <a:t>최종선정된</a:t>
            </a:r>
            <a:r>
              <a:rPr kumimoji="1" lang="ko-KR" altLang="en-US" dirty="0"/>
              <a:t> 모델에 입력하였고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9</a:t>
            </a:r>
            <a:r>
              <a:rPr kumimoji="1" lang="ko-KR" altLang="en-US" dirty="0"/>
              <a:t>일 토요일의 예상 입장객 수는 약 </a:t>
            </a:r>
            <a:r>
              <a:rPr kumimoji="1" lang="en-US" altLang="ko-KR" dirty="0"/>
              <a:t>6459</a:t>
            </a:r>
            <a:r>
              <a:rPr kumimoji="1" lang="ko-KR" altLang="en-US" dirty="0"/>
              <a:t>명이라는 것을 알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2214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6459</a:t>
            </a:r>
            <a:r>
              <a:rPr kumimoji="1" lang="ko-KR" altLang="en-US" dirty="0"/>
              <a:t>명이라는 예상 입장객 수가 적절한 </a:t>
            </a:r>
            <a:r>
              <a:rPr kumimoji="1" lang="ko-KR" altLang="en-US" dirty="0" err="1"/>
              <a:t>입장객수인지를</a:t>
            </a:r>
            <a:r>
              <a:rPr kumimoji="1" lang="ko-KR" altLang="en-US" dirty="0"/>
              <a:t> 분류하기 위해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년까지의 입장객 수 수치를 </a:t>
            </a:r>
            <a:r>
              <a:rPr kumimoji="1" lang="en-US" altLang="ko-KR" dirty="0" err="1"/>
              <a:t>kmeans</a:t>
            </a:r>
            <a:r>
              <a:rPr kumimoji="1" lang="en-US" altLang="ko-KR" dirty="0"/>
              <a:t> clustering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클래스로 묶을 수 있었고 각 군집에 따라 한산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보통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혼잡 하다는 혼잡도의 기준이 될 수 있는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을 설정하였습니다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6459</a:t>
            </a:r>
            <a:r>
              <a:rPr kumimoji="1" lang="ko-KR" altLang="en-US" dirty="0"/>
              <a:t>명은 </a:t>
            </a:r>
            <a:r>
              <a:rPr kumimoji="1" lang="en-US" altLang="ko-KR" dirty="0"/>
              <a:t>9312</a:t>
            </a:r>
            <a:r>
              <a:rPr kumimoji="1" lang="ko-KR" altLang="en-US" dirty="0"/>
              <a:t>명 이하이기 때문에 내일 서울대공원은 한산할 예정이라는 결과를 도출 할 수 있었고 결론적으로 </a:t>
            </a:r>
            <a:r>
              <a:rPr kumimoji="1" lang="en-US" altLang="ko-KR" dirty="0"/>
              <a:t>22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9</a:t>
            </a:r>
            <a:r>
              <a:rPr kumimoji="1" lang="ko-KR" altLang="en-US" dirty="0"/>
              <a:t>일 토요일은 방문날짜로 적정하다는 결론을 얻었습니다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7856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</a:t>
            </a:r>
            <a:r>
              <a:rPr kumimoji="1" lang="ko-KR" altLang="en-US" dirty="0" err="1"/>
              <a:t>진행하면서느꼈던</a:t>
            </a:r>
            <a:r>
              <a:rPr kumimoji="1" lang="ko-KR" altLang="en-US" dirty="0"/>
              <a:t> 보완점입니다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마지막으로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B4D74-5C35-AC42-BE7E-625BE9616267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7525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8646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eda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F3E-7F99-EB4D-98FD-567C858F64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86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본격적인 </a:t>
            </a:r>
            <a:r>
              <a:rPr lang="en-US" altLang="ko-KR" dirty="0"/>
              <a:t>EDA</a:t>
            </a:r>
            <a:r>
              <a:rPr lang="ko-KR" altLang="en-US" dirty="0" err="1"/>
              <a:t>를</a:t>
            </a:r>
            <a:r>
              <a:rPr lang="ko-KR" altLang="en-US" dirty="0"/>
              <a:t> 설명하기 전에 분석에 활용한 데이터셋에 대해 간략하게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데이터셋의 경우</a:t>
            </a:r>
            <a:r>
              <a:rPr lang="en-US" altLang="ko-KR" dirty="0"/>
              <a:t>,</a:t>
            </a:r>
            <a:r>
              <a:rPr lang="ko-KR" altLang="en-US" dirty="0"/>
              <a:t> 저희가 직접 공공데이터를 활용하여 구축하였습니다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Train</a:t>
            </a:r>
            <a:r>
              <a:rPr lang="ko-KR" altLang="en-US" dirty="0"/>
              <a:t> 데이터셋은 </a:t>
            </a:r>
            <a:r>
              <a:rPr lang="en-US" altLang="ko-KR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18</a:t>
            </a:r>
            <a:r>
              <a:rPr lang="ko-KR" altLang="en-US" dirty="0"/>
              <a:t>년까지 </a:t>
            </a:r>
            <a:r>
              <a:rPr lang="en-US" altLang="ko-KR" dirty="0"/>
              <a:t>3</a:t>
            </a:r>
            <a:r>
              <a:rPr lang="ko-KR" altLang="en-US" dirty="0"/>
              <a:t>개년으로 구성하였고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 데이터셋은 </a:t>
            </a:r>
            <a:r>
              <a:rPr lang="en-US" altLang="ko-KR" dirty="0"/>
              <a:t>19</a:t>
            </a:r>
            <a:r>
              <a:rPr lang="ko-KR" altLang="en-US" dirty="0"/>
              <a:t>년으로만 구성하였습니다</a:t>
            </a:r>
            <a:r>
              <a:rPr lang="en-US" altLang="ko-KR" dirty="0"/>
              <a:t>.</a:t>
            </a:r>
            <a:r>
              <a:rPr lang="ko-KR" altLang="en-US" dirty="0"/>
              <a:t> 총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와 방문객 수인 </a:t>
            </a:r>
            <a:r>
              <a:rPr lang="en-US" altLang="ko-KR" dirty="0"/>
              <a:t>target</a:t>
            </a:r>
            <a:r>
              <a:rPr lang="ko-KR" altLang="en-US" dirty="0"/>
              <a:t>값으로 데이터셋을 구축하였습니다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년</a:t>
            </a:r>
            <a:r>
              <a:rPr lang="en-US" altLang="ko-KR" dirty="0"/>
              <a:t>,21</a:t>
            </a:r>
            <a:r>
              <a:rPr lang="ko-KR" altLang="en-US" dirty="0"/>
              <a:t>년의 경우 코로나로 인한 특수성이 있다고 판단하여 데이터셋에 제외하였습니다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4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구축한 데이터셋을 </a:t>
            </a:r>
            <a:r>
              <a:rPr lang="en-US" altLang="ko-KR" dirty="0"/>
              <a:t>csv</a:t>
            </a:r>
            <a:r>
              <a:rPr lang="ko-KR" altLang="en-US" dirty="0"/>
              <a:t> 형태로 보여드리면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r>
              <a:rPr lang="ko-KR" altLang="en-US" dirty="0"/>
              <a:t> 먼저 서울대공원을 방문한 총인원인 입장객 수라는 </a:t>
            </a:r>
            <a:r>
              <a:rPr lang="en-US" altLang="ko-KR" dirty="0"/>
              <a:t>target</a:t>
            </a:r>
            <a:r>
              <a:rPr lang="ko-KR" altLang="en-US" dirty="0"/>
              <a:t>값과 날짜</a:t>
            </a:r>
            <a:r>
              <a:rPr lang="en-US" altLang="ko-KR" dirty="0"/>
              <a:t>,</a:t>
            </a:r>
            <a:r>
              <a:rPr lang="ko-KR" altLang="en-US" dirty="0"/>
              <a:t>요일</a:t>
            </a:r>
            <a:r>
              <a:rPr lang="en-US" altLang="ko-KR" dirty="0"/>
              <a:t>,</a:t>
            </a:r>
            <a:r>
              <a:rPr lang="ko-KR" altLang="en-US" dirty="0"/>
              <a:t> 계절</a:t>
            </a:r>
            <a:r>
              <a:rPr lang="en-US" altLang="ko-KR" dirty="0"/>
              <a:t>,</a:t>
            </a:r>
            <a:r>
              <a:rPr lang="ko-KR" altLang="en-US" dirty="0"/>
              <a:t> 공휴일여부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쉬는날</a:t>
            </a:r>
            <a:r>
              <a:rPr lang="ko-KR" altLang="en-US" dirty="0"/>
              <a:t> 여부</a:t>
            </a:r>
            <a:r>
              <a:rPr lang="en-US" altLang="ko-KR" dirty="0"/>
              <a:t>,</a:t>
            </a:r>
            <a:r>
              <a:rPr lang="ko-KR" altLang="en-US" dirty="0"/>
              <a:t> 방학여부 저희 데이터는 총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9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이어지는 </a:t>
            </a:r>
            <a:r>
              <a:rPr lang="ko-KR" altLang="en-US" dirty="0" err="1"/>
              <a:t>변수들로서</a:t>
            </a:r>
            <a:r>
              <a:rPr lang="ko-KR" altLang="en-US" dirty="0"/>
              <a:t> 서울대공원이 위치한 과천시의 누적강수량</a:t>
            </a:r>
            <a:r>
              <a:rPr lang="en-US" altLang="ko-KR" dirty="0"/>
              <a:t>,</a:t>
            </a:r>
            <a:r>
              <a:rPr lang="ko-KR" altLang="en-US" dirty="0"/>
              <a:t>평균습도</a:t>
            </a:r>
            <a:r>
              <a:rPr lang="en-US" altLang="ko-KR" dirty="0"/>
              <a:t>,</a:t>
            </a:r>
            <a:r>
              <a:rPr lang="ko-KR" altLang="en-US" dirty="0"/>
              <a:t>미세먼지 농도</a:t>
            </a:r>
            <a:r>
              <a:rPr lang="en-US" altLang="ko-KR" dirty="0"/>
              <a:t>, </a:t>
            </a:r>
            <a:r>
              <a:rPr lang="ko-KR" altLang="en-US" dirty="0"/>
              <a:t>최저</a:t>
            </a:r>
            <a:r>
              <a:rPr lang="en-US" altLang="ko-KR" dirty="0"/>
              <a:t>,</a:t>
            </a:r>
            <a:r>
              <a:rPr lang="ko-KR" altLang="en-US" dirty="0"/>
              <a:t>최고</a:t>
            </a:r>
            <a:r>
              <a:rPr lang="en-US" altLang="ko-KR" dirty="0"/>
              <a:t>,</a:t>
            </a:r>
            <a:r>
              <a:rPr lang="ko-KR" altLang="en-US" dirty="0"/>
              <a:t>평균 기온</a:t>
            </a:r>
            <a:r>
              <a:rPr lang="en-US" altLang="ko-KR" dirty="0"/>
              <a:t>, </a:t>
            </a:r>
            <a:r>
              <a:rPr lang="ko-KR" altLang="en-US" dirty="0"/>
              <a:t>그리고 서울대공원과 인접한 지하철 대공원역의 </a:t>
            </a:r>
            <a:r>
              <a:rPr lang="ko-KR" altLang="en-US" dirty="0" err="1"/>
              <a:t>하차자</a:t>
            </a:r>
            <a:r>
              <a:rPr lang="ko-KR" altLang="en-US" dirty="0"/>
              <a:t> 수를 </a:t>
            </a:r>
            <a:r>
              <a:rPr lang="en-US" altLang="ko-KR" dirty="0"/>
              <a:t>feature</a:t>
            </a:r>
            <a:r>
              <a:rPr lang="ko-KR" altLang="en-US" dirty="0"/>
              <a:t>로 구성하여 데이터셋을 구축하였습니다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57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본격적으로 </a:t>
            </a:r>
            <a:r>
              <a:rPr lang="en-US" altLang="ko-KR" dirty="0"/>
              <a:t>EDA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target </a:t>
            </a:r>
            <a:r>
              <a:rPr lang="ko-KR" altLang="en-US" dirty="0"/>
              <a:t>값인 입장객 수의 분포를 살펴보았습니다</a:t>
            </a:r>
            <a:r>
              <a:rPr lang="en-US" altLang="ko-KR" dirty="0"/>
              <a:t>. </a:t>
            </a:r>
            <a:r>
              <a:rPr lang="ko-KR" altLang="en-US" dirty="0"/>
              <a:t>왼쪽 그래프에서 볼 수 있듯이 굉장히 </a:t>
            </a:r>
            <a:r>
              <a:rPr lang="en-US" altLang="ko-KR" dirty="0"/>
              <a:t>Right-skewed </a:t>
            </a:r>
            <a:r>
              <a:rPr lang="ko-KR" altLang="en-US" dirty="0"/>
              <a:t>한 분포를 가지고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변수들의 분포를 확인해본 결과</a:t>
            </a:r>
            <a:r>
              <a:rPr lang="en-US" altLang="ko-KR" dirty="0"/>
              <a:t>, </a:t>
            </a:r>
            <a:r>
              <a:rPr lang="ko-KR" altLang="en-US" dirty="0"/>
              <a:t>그 중에서 대공원역 하차자수가 이와 매우 비슷한 분포를 띠고 있음을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입장객 수와 대공원역 </a:t>
            </a:r>
            <a:r>
              <a:rPr lang="ko-KR" altLang="en-US" dirty="0" err="1"/>
              <a:t>하차자</a:t>
            </a:r>
            <a:r>
              <a:rPr lang="ko-KR" altLang="en-US" dirty="0"/>
              <a:t> 수가 어느정도 연관성이 </a:t>
            </a:r>
            <a:r>
              <a:rPr lang="ko-KR" altLang="en-US" dirty="0" err="1"/>
              <a:t>있지않을까</a:t>
            </a:r>
            <a:r>
              <a:rPr lang="ko-KR" altLang="en-US" dirty="0"/>
              <a:t> 추측할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8040A-12E5-4B43-A4AF-96097A511F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5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1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6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4C127B-0F04-E2B5-1A94-AEBD19E015F0}"/>
              </a:ext>
            </a:extLst>
          </p:cNvPr>
          <p:cNvSpPr txBox="1"/>
          <p:nvPr/>
        </p:nvSpPr>
        <p:spPr>
          <a:xfrm>
            <a:off x="876300" y="2400300"/>
            <a:ext cx="16535400" cy="244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5400" dirty="0">
                <a:solidFill>
                  <a:srgbClr val="568A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서울대공원</a:t>
            </a:r>
            <a:r>
              <a:rPr kumimoji="1" lang="ko-KR" altLang="en-US" sz="5400" dirty="0">
                <a:solidFill>
                  <a:srgbClr val="568A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혼잡도 예측을 통한 </a:t>
            </a:r>
            <a:endParaRPr kumimoji="1" lang="en-US" altLang="ko-KR" sz="5400" dirty="0">
              <a:solidFill>
                <a:srgbClr val="568A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5400" dirty="0">
                <a:solidFill>
                  <a:srgbClr val="568A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최적의 방문 날짜 선정</a:t>
            </a:r>
            <a:endParaRPr kumimoji="1" lang="ko-Kore-KR" altLang="en-US" sz="5400" dirty="0">
              <a:solidFill>
                <a:srgbClr val="568A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4494C-364F-50B1-41D7-9E8FBA2DCCCB}"/>
              </a:ext>
            </a:extLst>
          </p:cNvPr>
          <p:cNvSpPr txBox="1"/>
          <p:nvPr/>
        </p:nvSpPr>
        <p:spPr>
          <a:xfrm>
            <a:off x="13037068" y="7835325"/>
            <a:ext cx="525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어디갈지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en-US" altLang="ko-KR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KU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민하지마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endParaRPr kumimoji="1" lang="ko-Kore-KR" altLang="en-US" sz="32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A965-BFA1-FF79-1894-527B2C67414D}"/>
              </a:ext>
            </a:extLst>
          </p:cNvPr>
          <p:cNvSpPr txBox="1"/>
          <p:nvPr/>
        </p:nvSpPr>
        <p:spPr>
          <a:xfrm>
            <a:off x="10591800" y="8420100"/>
            <a:ext cx="7917932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15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 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고태영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공도웅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우명진</a:t>
            </a:r>
            <a:r>
              <a:rPr kumimoji="1" lang="ko-KR" altLang="en-US" sz="3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kumimoji="1" lang="ko-KR" altLang="en-US" sz="3200" b="1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조우영</a:t>
            </a:r>
            <a:endParaRPr kumimoji="1" lang="en-US" altLang="ko-KR" sz="32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AA28F-A858-5CF9-7A4E-B0F40258CE66}"/>
              </a:ext>
            </a:extLst>
          </p:cNvPr>
          <p:cNvSpPr txBox="1"/>
          <p:nvPr/>
        </p:nvSpPr>
        <p:spPr>
          <a:xfrm>
            <a:off x="231385" y="1905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KUBIG </a:t>
            </a:r>
            <a:r>
              <a:rPr kumimoji="1" lang="ko-Kore-KR" altLang="en-US" dirty="0"/>
              <a:t>분류</a:t>
            </a:r>
            <a:r>
              <a:rPr kumimoji="1" lang="ko-KR" altLang="en-US" dirty="0"/>
              <a:t> 예측 </a:t>
            </a:r>
            <a:r>
              <a:rPr kumimoji="1" lang="en-US" altLang="ko-KR" dirty="0"/>
              <a:t>2</a:t>
            </a:r>
            <a:r>
              <a:rPr kumimoji="1" lang="ko-KR" altLang="en-US" dirty="0"/>
              <a:t>팀 장기프로젝트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E99BB67-6B99-B6DF-C624-2AF5F56FA7D3}"/>
              </a:ext>
            </a:extLst>
          </p:cNvPr>
          <p:cNvSpPr/>
          <p:nvPr/>
        </p:nvSpPr>
        <p:spPr>
          <a:xfrm>
            <a:off x="10234420" y="3373990"/>
            <a:ext cx="7299601" cy="6241438"/>
          </a:xfrm>
          <a:prstGeom prst="roundRect">
            <a:avLst>
              <a:gd name="adj" fmla="val 1155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CC85FE-88E4-2664-6754-087CD6BF5B65}"/>
              </a:ext>
            </a:extLst>
          </p:cNvPr>
          <p:cNvSpPr/>
          <p:nvPr/>
        </p:nvSpPr>
        <p:spPr>
          <a:xfrm>
            <a:off x="11277600" y="7886700"/>
            <a:ext cx="4871204" cy="12384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-2227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 분포 및 요약 통계량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D34D8-4859-AA62-5AAF-AC29A5932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0"/>
          <a:stretch/>
        </p:blipFill>
        <p:spPr>
          <a:xfrm>
            <a:off x="753979" y="4031492"/>
            <a:ext cx="7679666" cy="46172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7353BA-CAC1-3BFB-C1C8-B4BADE7DAD25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6374B-E033-0894-102A-6D654B666B3D}"/>
              </a:ext>
            </a:extLst>
          </p:cNvPr>
          <p:cNvSpPr txBox="1"/>
          <p:nvPr/>
        </p:nvSpPr>
        <p:spPr>
          <a:xfrm>
            <a:off x="609600" y="3354855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입장객 수 분포도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786DD8-C986-96F5-E628-5D43516D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8129" y="4152900"/>
            <a:ext cx="4582831" cy="31305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0C623-031D-8C34-CEF7-F9F5ED15C243}"/>
              </a:ext>
            </a:extLst>
          </p:cNvPr>
          <p:cNvSpPr txBox="1"/>
          <p:nvPr/>
        </p:nvSpPr>
        <p:spPr>
          <a:xfrm>
            <a:off x="11615602" y="7292441"/>
            <a:ext cx="49958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Q3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Min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과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차이가 큼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20C653FE-7602-432C-8E49-04A6ED94651E}"/>
              </a:ext>
            </a:extLst>
          </p:cNvPr>
          <p:cNvSpPr/>
          <p:nvPr/>
        </p:nvSpPr>
        <p:spPr>
          <a:xfrm>
            <a:off x="11277600" y="5050255"/>
            <a:ext cx="4871204" cy="477054"/>
          </a:xfrm>
          <a:prstGeom prst="frame">
            <a:avLst>
              <a:gd name="adj1" fmla="val 382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83AE01C7-0885-CCE4-0F66-6B7467B8A2CF}"/>
              </a:ext>
            </a:extLst>
          </p:cNvPr>
          <p:cNvSpPr/>
          <p:nvPr/>
        </p:nvSpPr>
        <p:spPr>
          <a:xfrm>
            <a:off x="11277600" y="6352021"/>
            <a:ext cx="4871204" cy="477054"/>
          </a:xfrm>
          <a:prstGeom prst="frame">
            <a:avLst>
              <a:gd name="adj1" fmla="val 382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6B1AB1DC-BD82-9AC3-51BD-588555EA8DE0}"/>
              </a:ext>
            </a:extLst>
          </p:cNvPr>
          <p:cNvSpPr/>
          <p:nvPr/>
        </p:nvSpPr>
        <p:spPr>
          <a:xfrm>
            <a:off x="11277600" y="6882206"/>
            <a:ext cx="4871204" cy="477054"/>
          </a:xfrm>
          <a:prstGeom prst="frame">
            <a:avLst>
              <a:gd name="adj1" fmla="val 382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8B7F2-F52A-EA8B-E8BA-1B16B25BA74C}"/>
              </a:ext>
            </a:extLst>
          </p:cNvPr>
          <p:cNvSpPr txBox="1"/>
          <p:nvPr/>
        </p:nvSpPr>
        <p:spPr>
          <a:xfrm>
            <a:off x="9104213" y="3143157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입장객 수 </a:t>
            </a:r>
            <a:r>
              <a:rPr lang="ko-KR" altLang="en-US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요약통계량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B4A4C4-8FD2-5542-E6AD-59F3A1E0EA26}"/>
              </a:ext>
            </a:extLst>
          </p:cNvPr>
          <p:cNvCxnSpPr>
            <a:cxnSpLocks/>
          </p:cNvCxnSpPr>
          <p:nvPr/>
        </p:nvCxnSpPr>
        <p:spPr>
          <a:xfrm flipH="1">
            <a:off x="16243311" y="6093009"/>
            <a:ext cx="807502" cy="1031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04CCBB-4866-EFB3-0B6B-BAB6D6A71635}"/>
              </a:ext>
            </a:extLst>
          </p:cNvPr>
          <p:cNvCxnSpPr>
            <a:cxnSpLocks/>
          </p:cNvCxnSpPr>
          <p:nvPr/>
        </p:nvCxnSpPr>
        <p:spPr>
          <a:xfrm flipH="1" flipV="1">
            <a:off x="16243311" y="5265112"/>
            <a:ext cx="807502" cy="8278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1393E5-CA69-3F4C-93A7-320B54C2E96C}"/>
              </a:ext>
            </a:extLst>
          </p:cNvPr>
          <p:cNvCxnSpPr>
            <a:cxnSpLocks/>
          </p:cNvCxnSpPr>
          <p:nvPr/>
        </p:nvCxnSpPr>
        <p:spPr>
          <a:xfrm flipV="1">
            <a:off x="10511295" y="6608854"/>
            <a:ext cx="629132" cy="273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81285D7-F61E-588E-D11A-C7FE312098B1}"/>
              </a:ext>
            </a:extLst>
          </p:cNvPr>
          <p:cNvCxnSpPr>
            <a:cxnSpLocks/>
          </p:cNvCxnSpPr>
          <p:nvPr/>
        </p:nvCxnSpPr>
        <p:spPr>
          <a:xfrm>
            <a:off x="10509301" y="6882206"/>
            <a:ext cx="635115" cy="2336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337AFDAB-8A7F-FC8B-9203-5FB2AD6EE548}"/>
              </a:ext>
            </a:extLst>
          </p:cNvPr>
          <p:cNvSpPr/>
          <p:nvPr/>
        </p:nvSpPr>
        <p:spPr>
          <a:xfrm>
            <a:off x="8799003" y="5718163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335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4951909-A4B6-C8B6-8B6F-6A2D5D0C43B3}"/>
              </a:ext>
            </a:extLst>
          </p:cNvPr>
          <p:cNvSpPr/>
          <p:nvPr/>
        </p:nvSpPr>
        <p:spPr>
          <a:xfrm>
            <a:off x="549934" y="3007667"/>
            <a:ext cx="7451065" cy="6403033"/>
          </a:xfrm>
          <a:prstGeom prst="roundRect">
            <a:avLst>
              <a:gd name="adj" fmla="val 770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9C0C623-031D-8C34-CEF7-F9F5ED15C243}"/>
              </a:ext>
            </a:extLst>
          </p:cNvPr>
          <p:cNvSpPr txBox="1"/>
          <p:nvPr/>
        </p:nvSpPr>
        <p:spPr>
          <a:xfrm>
            <a:off x="1653931" y="8154117"/>
            <a:ext cx="5638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주로 어린이날과 같은 공휴일이나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주말에 평소보다 많은 사람이 방문했음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8F14A-1A5E-E537-A651-37C689169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331" y="3902282"/>
            <a:ext cx="4724400" cy="38037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72BDFC-2FEF-748E-1D2C-97B99B364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601" y="4035158"/>
            <a:ext cx="7546377" cy="42735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57D9D2-76C6-9B09-7A99-E6545B4A70EC}"/>
              </a:ext>
            </a:extLst>
          </p:cNvPr>
          <p:cNvSpPr txBox="1"/>
          <p:nvPr/>
        </p:nvSpPr>
        <p:spPr>
          <a:xfrm>
            <a:off x="10250587" y="8538837"/>
            <a:ext cx="10170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토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일의 입장자가 다른 평일에 비해 압도적으로 높음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A8DBD-CED2-36ED-43B4-B24109DDE38E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555F5F-3025-C80B-6956-FAC0C96169F2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요일의 관계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53202-DC30-195F-E3B3-1B12C06D8EDB}"/>
              </a:ext>
            </a:extLst>
          </p:cNvPr>
          <p:cNvSpPr txBox="1"/>
          <p:nvPr/>
        </p:nvSpPr>
        <p:spPr>
          <a:xfrm>
            <a:off x="1560413" y="2781300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75%~Max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사이의 일부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'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’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정보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F7FD4A4-64F3-166B-5571-451A0276728C}"/>
              </a:ext>
            </a:extLst>
          </p:cNvPr>
          <p:cNvSpPr/>
          <p:nvPr/>
        </p:nvSpPr>
        <p:spPr>
          <a:xfrm>
            <a:off x="10055823" y="3033362"/>
            <a:ext cx="7546377" cy="6403033"/>
          </a:xfrm>
          <a:prstGeom prst="roundRect">
            <a:avLst>
              <a:gd name="adj" fmla="val 12350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80CCD-8E69-DD13-A0D3-9A45DC628850}"/>
              </a:ext>
            </a:extLst>
          </p:cNvPr>
          <p:cNvSpPr txBox="1"/>
          <p:nvPr/>
        </p:nvSpPr>
        <p:spPr>
          <a:xfrm>
            <a:off x="12152213" y="2776835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요일 별 입장객 수 비교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310E71F7-94A3-AD97-D955-C097A5CE4E75}"/>
              </a:ext>
            </a:extLst>
          </p:cNvPr>
          <p:cNvSpPr/>
          <p:nvPr/>
        </p:nvSpPr>
        <p:spPr>
          <a:xfrm>
            <a:off x="8534400" y="5676900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122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7C4C306-75F2-2396-1B3F-0F37FFF9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29" y="3800938"/>
            <a:ext cx="7216171" cy="43905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7D9F1-7DD9-8A38-5EEE-157ADD8D80B6}"/>
              </a:ext>
            </a:extLst>
          </p:cNvPr>
          <p:cNvSpPr txBox="1"/>
          <p:nvPr/>
        </p:nvSpPr>
        <p:spPr>
          <a:xfrm>
            <a:off x="1259458" y="8424359"/>
            <a:ext cx="10170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공휴일의 대부분은 주말보다 평일에 있음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D06DDB-851D-3EDE-457E-90D031C3F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697173"/>
            <a:ext cx="7294437" cy="43419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F456A1-E063-9628-0C37-421DF76D177B}"/>
              </a:ext>
            </a:extLst>
          </p:cNvPr>
          <p:cNvSpPr txBox="1"/>
          <p:nvPr/>
        </p:nvSpPr>
        <p:spPr>
          <a:xfrm>
            <a:off x="9906000" y="8424359"/>
            <a:ext cx="95925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주말보다 주말을 제외한 공휴일에 입장객 수가 더 많음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19BA3-07DE-32BF-E621-9D2D83E414CF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4FFAF-D8B2-9525-FD60-A56788DFDF59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요일의 관계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6E6940F-6357-6570-7866-29FED5DB4982}"/>
              </a:ext>
            </a:extLst>
          </p:cNvPr>
          <p:cNvSpPr/>
          <p:nvPr/>
        </p:nvSpPr>
        <p:spPr>
          <a:xfrm>
            <a:off x="510050" y="3007667"/>
            <a:ext cx="6695123" cy="6403033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FC8E4-C85B-6750-4ED8-6925AB4477A9}"/>
              </a:ext>
            </a:extLst>
          </p:cNvPr>
          <p:cNvSpPr txBox="1"/>
          <p:nvPr/>
        </p:nvSpPr>
        <p:spPr>
          <a:xfrm>
            <a:off x="2093813" y="2781300"/>
            <a:ext cx="38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요일 별 공휴일의 수는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A37CF50-56A2-A0AB-8AB8-70BEBAA0B93B}"/>
              </a:ext>
            </a:extLst>
          </p:cNvPr>
          <p:cNvSpPr/>
          <p:nvPr/>
        </p:nvSpPr>
        <p:spPr>
          <a:xfrm>
            <a:off x="8554279" y="2994043"/>
            <a:ext cx="9438515" cy="6403033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4131D-CA46-8CD3-B141-7C42DADF7056}"/>
              </a:ext>
            </a:extLst>
          </p:cNvPr>
          <p:cNvSpPr txBox="1"/>
          <p:nvPr/>
        </p:nvSpPr>
        <p:spPr>
          <a:xfrm>
            <a:off x="9166758" y="2771763"/>
            <a:ext cx="882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입장객 수 비교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공휴일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 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3EF7BDC7-5262-1F0A-8050-B16DCC56AA9E}"/>
              </a:ext>
            </a:extLst>
          </p:cNvPr>
          <p:cNvSpPr/>
          <p:nvPr/>
        </p:nvSpPr>
        <p:spPr>
          <a:xfrm>
            <a:off x="7360650" y="5742614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05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7C4C306-75F2-2396-1B3F-0F37FFF92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29" y="3800938"/>
            <a:ext cx="7216171" cy="43905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7D9F1-7DD9-8A38-5EEE-157ADD8D80B6}"/>
              </a:ext>
            </a:extLst>
          </p:cNvPr>
          <p:cNvSpPr txBox="1"/>
          <p:nvPr/>
        </p:nvSpPr>
        <p:spPr>
          <a:xfrm>
            <a:off x="1259458" y="8424359"/>
            <a:ext cx="101705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공휴일의 대부분은 주말보다 평일에 있음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D06DDB-851D-3EDE-457E-90D031C3F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697173"/>
            <a:ext cx="7294437" cy="43419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F456A1-E063-9628-0C37-421DF76D177B}"/>
              </a:ext>
            </a:extLst>
          </p:cNvPr>
          <p:cNvSpPr txBox="1"/>
          <p:nvPr/>
        </p:nvSpPr>
        <p:spPr>
          <a:xfrm>
            <a:off x="9906000" y="8424359"/>
            <a:ext cx="95925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주말보다 주말을 제외한 공휴일에 입장객 수가 더 많음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19BA3-07DE-32BF-E621-9D2D83E414CF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4FFAF-D8B2-9525-FD60-A56788DFDF59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요일의 관계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6E6940F-6357-6570-7866-29FED5DB4982}"/>
              </a:ext>
            </a:extLst>
          </p:cNvPr>
          <p:cNvSpPr/>
          <p:nvPr/>
        </p:nvSpPr>
        <p:spPr>
          <a:xfrm>
            <a:off x="510050" y="3007667"/>
            <a:ext cx="6695123" cy="6403033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FC8E4-C85B-6750-4ED8-6925AB4477A9}"/>
              </a:ext>
            </a:extLst>
          </p:cNvPr>
          <p:cNvSpPr txBox="1"/>
          <p:nvPr/>
        </p:nvSpPr>
        <p:spPr>
          <a:xfrm>
            <a:off x="2093813" y="2781300"/>
            <a:ext cx="384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요일 별 공휴일의 수는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A37CF50-56A2-A0AB-8AB8-70BEBAA0B93B}"/>
              </a:ext>
            </a:extLst>
          </p:cNvPr>
          <p:cNvSpPr/>
          <p:nvPr/>
        </p:nvSpPr>
        <p:spPr>
          <a:xfrm>
            <a:off x="8554279" y="2994043"/>
            <a:ext cx="9438515" cy="6403033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4131D-CA46-8CD3-B141-7C42DADF7056}"/>
              </a:ext>
            </a:extLst>
          </p:cNvPr>
          <p:cNvSpPr txBox="1"/>
          <p:nvPr/>
        </p:nvSpPr>
        <p:spPr>
          <a:xfrm>
            <a:off x="9166758" y="2771763"/>
            <a:ext cx="882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입장객 수 비교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공휴일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 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vs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평일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 제외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3EF7BDC7-5262-1F0A-8050-B16DCC56AA9E}"/>
              </a:ext>
            </a:extLst>
          </p:cNvPr>
          <p:cNvSpPr/>
          <p:nvPr/>
        </p:nvSpPr>
        <p:spPr>
          <a:xfrm>
            <a:off x="7360650" y="5742614"/>
            <a:ext cx="1124583" cy="9058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17735C-9937-E22C-3C66-DA862026D100}"/>
              </a:ext>
            </a:extLst>
          </p:cNvPr>
          <p:cNvSpPr/>
          <p:nvPr/>
        </p:nvSpPr>
        <p:spPr>
          <a:xfrm>
            <a:off x="-228600" y="6931963"/>
            <a:ext cx="18592800" cy="3355037"/>
          </a:xfrm>
          <a:prstGeom prst="rect">
            <a:avLst/>
          </a:prstGeom>
          <a:solidFill>
            <a:srgbClr val="000000">
              <a:alpha val="7058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대부분의  공휴일이 평일에 속하고</a:t>
            </a:r>
            <a:r>
              <a:rPr lang="en-US" altLang="ko-KR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주말보다 공휴일의 평균입장객 수가 더 많으므로</a:t>
            </a:r>
            <a:endParaRPr lang="en-US" altLang="ko-KR" sz="28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실제 주말과 공휴일이 아닌 평일의 평균입장객 수의 차이는 더 클 것이라 추측</a:t>
            </a:r>
            <a:endParaRPr lang="en-US" altLang="ko-KR" sz="28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6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FA8FD9C-C677-8B2A-E0B8-5455CCD18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34" y="3682353"/>
            <a:ext cx="7236949" cy="4378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2AA3CC-A714-8392-8ACD-0EA0CF74FD89}"/>
              </a:ext>
            </a:extLst>
          </p:cNvPr>
          <p:cNvSpPr txBox="1"/>
          <p:nvPr/>
        </p:nvSpPr>
        <p:spPr>
          <a:xfrm>
            <a:off x="707416" y="8400551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봄과 가을에 많은 사람들이 방문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선선한 날씨의 영향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C6A49C-0F34-E8F1-5B5F-15C75812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777" y="3682353"/>
            <a:ext cx="7065734" cy="4378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813556-3B21-A327-6739-95043002739A}"/>
              </a:ext>
            </a:extLst>
          </p:cNvPr>
          <p:cNvSpPr txBox="1"/>
          <p:nvPr/>
        </p:nvSpPr>
        <p:spPr>
          <a:xfrm>
            <a:off x="8822916" y="8421759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간절기와 하절기에 높은 입장객 수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이를 고려하여 운영시간 설정 유추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41B9F-7ED3-5D21-8B87-6D3B11CCF4E7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3E79B2-7447-9E8E-A727-6A21350F6F80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4)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계절의 관계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AFA7FCC-1F60-7866-D709-72B85A802EC1}"/>
              </a:ext>
            </a:extLst>
          </p:cNvPr>
          <p:cNvSpPr/>
          <p:nvPr/>
        </p:nvSpPr>
        <p:spPr>
          <a:xfrm>
            <a:off x="8554279" y="2994043"/>
            <a:ext cx="9438515" cy="6403033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12C637-6E4D-591D-4E5E-7CF013C322A0}"/>
              </a:ext>
            </a:extLst>
          </p:cNvPr>
          <p:cNvSpPr/>
          <p:nvPr/>
        </p:nvSpPr>
        <p:spPr>
          <a:xfrm>
            <a:off x="510050" y="3007667"/>
            <a:ext cx="7236949" cy="6403033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BFED4-9458-8A00-13A3-BD9197FD3E66}"/>
              </a:ext>
            </a:extLst>
          </p:cNvPr>
          <p:cNvSpPr txBox="1"/>
          <p:nvPr/>
        </p:nvSpPr>
        <p:spPr>
          <a:xfrm>
            <a:off x="2438400" y="27813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계절별 입장객 수는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BCF0EA-11E3-02F6-ADE4-5B43D62EB822}"/>
              </a:ext>
            </a:extLst>
          </p:cNvPr>
          <p:cNvSpPr txBox="1"/>
          <p:nvPr/>
        </p:nvSpPr>
        <p:spPr>
          <a:xfrm>
            <a:off x="10170044" y="2592168"/>
            <a:ext cx="9169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서울대공원은 </a:t>
            </a:r>
            <a:r>
              <a:rPr lang="ko-KR" altLang="en-US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절기별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운영시간이 다르다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</a:p>
          <a:p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간절기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-&gt;18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시까지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400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하절기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-&gt;19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동절기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-&gt;17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</a:t>
            </a:r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69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62B26E-270F-BD46-2762-25BB9620E830}"/>
              </a:ext>
            </a:extLst>
          </p:cNvPr>
          <p:cNvSpPr txBox="1"/>
          <p:nvPr/>
        </p:nvSpPr>
        <p:spPr>
          <a:xfrm>
            <a:off x="2722080" y="340617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방학여부별 입장객 수는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F04155-F722-E00F-8A7B-6B257259E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076700"/>
            <a:ext cx="6944650" cy="4606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6C380-9065-0315-26A4-23F7FDB72035}"/>
              </a:ext>
            </a:extLst>
          </p:cNvPr>
          <p:cNvSpPr txBox="1"/>
          <p:nvPr/>
        </p:nvSpPr>
        <p:spPr>
          <a:xfrm>
            <a:off x="8401638" y="4631710"/>
            <a:ext cx="9931878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●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b="0" dirty="0">
                <a:solidFill>
                  <a:srgbClr val="008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초중고 학생들의 방학이 </a:t>
            </a:r>
            <a:r>
              <a:rPr lang="ko-KR" altLang="en-US" sz="2500" dirty="0">
                <a:solidFill>
                  <a:srgbClr val="008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</a:t>
            </a:r>
            <a:r>
              <a:rPr lang="ko-KR" altLang="en-US" sz="2500" b="0" dirty="0">
                <a:solidFill>
                  <a:srgbClr val="008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 수에 큰 영향을 끼치지 않은 것으로 파악</a:t>
            </a:r>
            <a:endParaRPr lang="en-US" altLang="ko-KR" sz="2500" b="0" dirty="0">
              <a:solidFill>
                <a:srgbClr val="008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solidFill>
                <a:srgbClr val="008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수에 대한 세부내용을 보면 성인의 방문자수가 청소년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어린이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의 수보다 훨씬 많음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서울대공원을 방문하는 청소년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/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어린이들의 경우 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주로 혼자 가기보다는 보호자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부모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를 동반하기 때문에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방학보다는 보호자의 쉬는 날 여부가 더 중요함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D2890-0760-67A5-F7F8-936FEB7EDD30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C7A46-1924-5A08-0811-676EE12D65CF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5)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방학의 관계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42DDA03-6E7A-7E1D-35F1-023C0055143C}"/>
              </a:ext>
            </a:extLst>
          </p:cNvPr>
          <p:cNvSpPr/>
          <p:nvPr/>
        </p:nvSpPr>
        <p:spPr>
          <a:xfrm>
            <a:off x="8240051" y="4305300"/>
            <a:ext cx="9752744" cy="3877985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154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F6C380-9065-0315-26A4-23F7FDB72035}"/>
              </a:ext>
            </a:extLst>
          </p:cNvPr>
          <p:cNvSpPr txBox="1"/>
          <p:nvPr/>
        </p:nvSpPr>
        <p:spPr>
          <a:xfrm>
            <a:off x="-130113" y="3077469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입장객 수가 </a:t>
            </a:r>
            <a:r>
              <a:rPr lang="ko-KR" altLang="en-US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대공원역 </a:t>
            </a:r>
            <a:r>
              <a:rPr lang="ko-KR" altLang="en-US" sz="2400" dirty="0" err="1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 상대적으로 큰 </a:t>
            </a:r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양의 상관관계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를 가지고 있음</a:t>
            </a:r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나머지 변수들의 경우 영향이 </a:t>
            </a:r>
            <a:r>
              <a:rPr lang="ko-KR" altLang="en-US" sz="24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비교적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크지 않음 </a:t>
            </a:r>
            <a:endParaRPr lang="en-US" altLang="ko-KR" sz="24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B6705E-1062-C01A-AB96-7AB48B556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182" y="2204487"/>
            <a:ext cx="10996407" cy="8133964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31304589-5837-BC90-E8BE-4E309F42154D}"/>
              </a:ext>
            </a:extLst>
          </p:cNvPr>
          <p:cNvSpPr/>
          <p:nvPr/>
        </p:nvSpPr>
        <p:spPr>
          <a:xfrm>
            <a:off x="9840709" y="5148266"/>
            <a:ext cx="3383532" cy="457200"/>
          </a:xfrm>
          <a:prstGeom prst="frame">
            <a:avLst>
              <a:gd name="adj1" fmla="val 2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F420291-46B5-0768-C8CF-CA2AF901DDF1}"/>
              </a:ext>
            </a:extLst>
          </p:cNvPr>
          <p:cNvSpPr/>
          <p:nvPr/>
        </p:nvSpPr>
        <p:spPr>
          <a:xfrm>
            <a:off x="13194102" y="5600700"/>
            <a:ext cx="521898" cy="2971800"/>
          </a:xfrm>
          <a:prstGeom prst="frame">
            <a:avLst>
              <a:gd name="adj1" fmla="val 2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0BF10-869A-A6FC-796F-EF579615415B}"/>
              </a:ext>
            </a:extLst>
          </p:cNvPr>
          <p:cNvSpPr txBox="1"/>
          <p:nvPr/>
        </p:nvSpPr>
        <p:spPr>
          <a:xfrm>
            <a:off x="1143000" y="635650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입장객수 </a:t>
            </a:r>
            <a:r>
              <a:rPr lang="en-US" altLang="ko-KR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vs </a:t>
            </a:r>
            <a:r>
              <a:rPr lang="ko-KR" altLang="en-US" sz="2400" i="0" dirty="0" err="1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 </a:t>
            </a:r>
            <a:r>
              <a:rPr lang="en-US" altLang="ko-KR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Pearson </a:t>
            </a:r>
            <a:r>
              <a:rPr lang="ko-KR" altLang="en-US" sz="2400" i="0" dirty="0"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상관분석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228CE4-BC35-02D1-69CD-05CD93444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10" y="7150580"/>
            <a:ext cx="7422854" cy="405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229DF-F9CE-70E4-4D36-2D1F3FEAB7CD}"/>
              </a:ext>
            </a:extLst>
          </p:cNvPr>
          <p:cNvSpPr txBox="1"/>
          <p:nvPr/>
        </p:nvSpPr>
        <p:spPr>
          <a:xfrm>
            <a:off x="770575" y="8341016"/>
            <a:ext cx="613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귀무가설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상관계수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=0)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기각으로</a:t>
            </a:r>
            <a:endParaRPr lang="en-US" altLang="ko-KR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두 변수 사이에 높은 양의 상관이 유의미함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9FC17-2F98-5A05-A96D-B2F444F98A90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CB58E-248D-2C4F-D8CC-243F54508C2A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6)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수와 대공원역 </a:t>
            </a:r>
            <a:r>
              <a:rPr lang="ko-KR" altLang="en-US" sz="5000" dirty="0" err="1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하차자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수의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2B26E-270F-BD46-2762-25BB9620E830}"/>
              </a:ext>
            </a:extLst>
          </p:cNvPr>
          <p:cNvSpPr txBox="1"/>
          <p:nvPr/>
        </p:nvSpPr>
        <p:spPr>
          <a:xfrm>
            <a:off x="12618516" y="2775117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수치형 변수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8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히트맵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확인 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3440C07B-6395-FF1E-3E70-69E3E91C8F12}"/>
              </a:ext>
            </a:extLst>
          </p:cNvPr>
          <p:cNvSpPr/>
          <p:nvPr/>
        </p:nvSpPr>
        <p:spPr>
          <a:xfrm rot="5400000">
            <a:off x="3660975" y="5189299"/>
            <a:ext cx="672149" cy="732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FC1CACB-3903-0545-01FC-18882D562DD0}"/>
              </a:ext>
            </a:extLst>
          </p:cNvPr>
          <p:cNvSpPr/>
          <p:nvPr/>
        </p:nvSpPr>
        <p:spPr>
          <a:xfrm>
            <a:off x="314110" y="6168038"/>
            <a:ext cx="7422854" cy="3447389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9C5EB87-2111-DBC5-8A97-D9174B27EF8C}"/>
              </a:ext>
            </a:extLst>
          </p:cNvPr>
          <p:cNvSpPr/>
          <p:nvPr/>
        </p:nvSpPr>
        <p:spPr>
          <a:xfrm>
            <a:off x="335828" y="2809533"/>
            <a:ext cx="7422854" cy="2145918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7000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F6C380-9065-0315-26A4-23F7FDB72035}"/>
              </a:ext>
            </a:extLst>
          </p:cNvPr>
          <p:cNvSpPr txBox="1"/>
          <p:nvPr/>
        </p:nvSpPr>
        <p:spPr>
          <a:xfrm>
            <a:off x="849957" y="2963049"/>
            <a:ext cx="84402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Numeric features</a:t>
            </a:r>
            <a:r>
              <a:rPr lang="ko-KR" altLang="en-US" sz="25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 특성을 파악하기 위해 요인분석을 실시</a:t>
            </a:r>
            <a:endParaRPr lang="en-US" altLang="ko-KR" sz="25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CC7A04-1F56-CB1B-120C-C7FBA1D9C48A}"/>
              </a:ext>
            </a:extLst>
          </p:cNvPr>
          <p:cNvSpPr txBox="1"/>
          <p:nvPr/>
        </p:nvSpPr>
        <p:spPr>
          <a:xfrm>
            <a:off x="852918" y="3769137"/>
            <a:ext cx="7000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 </a:t>
            </a:r>
            <a:r>
              <a:rPr lang="en-US" altLang="ko-KR" sz="25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StandardScaler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()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스케일링 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Scree plot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71F352-1BBE-8141-A991-E30F15C36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24" y="4516306"/>
            <a:ext cx="6636007" cy="4114800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96C69306-3CC3-6815-599A-6972DD779665}"/>
              </a:ext>
            </a:extLst>
          </p:cNvPr>
          <p:cNvSpPr/>
          <p:nvPr/>
        </p:nvSpPr>
        <p:spPr>
          <a:xfrm rot="19065675">
            <a:off x="2419406" y="4451991"/>
            <a:ext cx="1551399" cy="3403155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D924D5-3B73-2B24-C1A8-E88FB3182A18}"/>
              </a:ext>
            </a:extLst>
          </p:cNvPr>
          <p:cNvSpPr txBox="1"/>
          <p:nvPr/>
        </p:nvSpPr>
        <p:spPr>
          <a:xfrm>
            <a:off x="852918" y="8784269"/>
            <a:ext cx="74528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</a:t>
            </a:r>
            <a:r>
              <a:rPr lang="ko-KR" altLang="en-US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개의 </a:t>
            </a:r>
            <a:r>
              <a:rPr lang="en-US" altLang="ko-KR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로 기존 변수의 전체 분산의 약 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84%</a:t>
            </a:r>
            <a:r>
              <a:rPr lang="ko-KR" altLang="en-US" sz="2500" b="0" dirty="0" err="1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를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설명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A52F8-99B9-46D7-9CBA-E8C9C7D1F315}"/>
              </a:ext>
            </a:extLst>
          </p:cNvPr>
          <p:cNvSpPr txBox="1"/>
          <p:nvPr/>
        </p:nvSpPr>
        <p:spPr>
          <a:xfrm>
            <a:off x="9602855" y="3769137"/>
            <a:ext cx="916987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2. ”maximum likelihood” method+”</a:t>
            </a:r>
            <a:r>
              <a:rPr lang="en-US" altLang="ko-KR" sz="2500" b="0" dirty="0" err="1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oblimin</a:t>
            </a:r>
            <a:r>
              <a:rPr lang="en-US" altLang="ko-KR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” rotation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을 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이용하여 </a:t>
            </a:r>
            <a:r>
              <a:rPr lang="en-US" altLang="ko-KR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 loading 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구함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6C336F-306D-6816-3CAA-129B2315F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0246" y="4988165"/>
            <a:ext cx="7048592" cy="3170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89A267-1C75-2553-E264-5B92B71EDC06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47097F-99D6-CF74-CC6C-1040EE5F1FDE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7)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Factor analysis</a:t>
            </a:r>
            <a:endParaRPr lang="ko-KR" altLang="en-US" sz="5000" dirty="0">
              <a:solidFill>
                <a:srgbClr val="568B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96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C048E4-152B-7ACD-B128-CE545904E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64392"/>
            <a:ext cx="7985283" cy="5178664"/>
          </a:xfrm>
          <a:prstGeom prst="rect">
            <a:avLst/>
          </a:prstGeom>
        </p:spPr>
      </p:pic>
      <p:sp>
        <p:nvSpPr>
          <p:cNvPr id="23" name="원형: 비어 있음 22">
            <a:extLst>
              <a:ext uri="{FF2B5EF4-FFF2-40B4-BE49-F238E27FC236}">
                <a16:creationId xmlns:a16="http://schemas.microsoft.com/office/drawing/2014/main" id="{38B21C77-5729-D1C8-F8A8-7EA9BDFC06C6}"/>
              </a:ext>
            </a:extLst>
          </p:cNvPr>
          <p:cNvSpPr/>
          <p:nvPr/>
        </p:nvSpPr>
        <p:spPr>
          <a:xfrm rot="19065675">
            <a:off x="3788357" y="4754727"/>
            <a:ext cx="725402" cy="1571531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588FD7A8-D2C1-CE42-929A-8FB1E6461EFE}"/>
              </a:ext>
            </a:extLst>
          </p:cNvPr>
          <p:cNvSpPr/>
          <p:nvPr/>
        </p:nvSpPr>
        <p:spPr>
          <a:xfrm rot="4826341">
            <a:off x="3372701" y="6161722"/>
            <a:ext cx="725402" cy="2437337"/>
          </a:xfrm>
          <a:prstGeom prst="donut">
            <a:avLst>
              <a:gd name="adj" fmla="val 0"/>
            </a:avLst>
          </a:prstGeom>
          <a:solidFill>
            <a:srgbClr val="00B050"/>
          </a:solidFill>
          <a:ln>
            <a:solidFill>
              <a:srgbClr val="568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5AF00E9E-79A9-B9CD-326B-BCBC515B1A15}"/>
              </a:ext>
            </a:extLst>
          </p:cNvPr>
          <p:cNvSpPr/>
          <p:nvPr/>
        </p:nvSpPr>
        <p:spPr>
          <a:xfrm>
            <a:off x="5678601" y="6289356"/>
            <a:ext cx="776649" cy="1651115"/>
          </a:xfrm>
          <a:prstGeom prst="donut">
            <a:avLst>
              <a:gd name="adj" fmla="val 0"/>
            </a:avLst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A14E3D-488E-2151-3846-E102455FA051}"/>
              </a:ext>
            </a:extLst>
          </p:cNvPr>
          <p:cNvSpPr txBox="1"/>
          <p:nvPr/>
        </p:nvSpPr>
        <p:spPr>
          <a:xfrm>
            <a:off x="8813322" y="2766833"/>
            <a:ext cx="916987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Factor1-&gt;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최저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최고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평균기온 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5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Factor2-&gt;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누적강수량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평균습도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5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Factor3-&gt;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대공원역 하차자수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미세먼지 농도</a:t>
            </a:r>
            <a:endParaRPr lang="en-US" altLang="ko-KR" sz="2500" b="0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611F0E-33C6-3BB3-1F58-B8DED6F4CA2D}"/>
              </a:ext>
            </a:extLst>
          </p:cNvPr>
          <p:cNvSpPr txBox="1"/>
          <p:nvPr/>
        </p:nvSpPr>
        <p:spPr>
          <a:xfrm>
            <a:off x="9636696" y="7658100"/>
            <a:ext cx="7821452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                   </a:t>
            </a:r>
            <a:endParaRPr lang="en-US" altLang="ko-KR" sz="3000" dirty="0">
              <a:solidFill>
                <a:srgbClr val="000000"/>
              </a:solidFill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Idea</a:t>
            </a:r>
            <a:r>
              <a:rPr lang="ko-KR" altLang="en-US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r>
              <a:rPr lang="ko-KR" altLang="en-US" sz="30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endParaRPr lang="en-US" altLang="ko-KR" sz="30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endParaRPr lang="en-US" altLang="ko-KR" sz="2800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동일 </a:t>
            </a:r>
            <a:r>
              <a:rPr lang="en-US" altLang="ko-KR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Factor</a:t>
            </a:r>
            <a:r>
              <a:rPr lang="ko-KR" altLang="en-US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에 속하는 대공원역 </a:t>
            </a:r>
            <a:r>
              <a:rPr lang="ko-KR" altLang="en-US" sz="2500" b="1" dirty="0" err="1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500" b="1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수와</a:t>
            </a:r>
            <a:endParaRPr lang="en-US" altLang="ko-KR" sz="2500" b="1" dirty="0">
              <a:solidFill>
                <a:srgbClr val="00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ctr"/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선형회귀를 통한 </a:t>
            </a:r>
            <a:r>
              <a:rPr lang="ko-KR" altLang="en-US" sz="25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결측값</a:t>
            </a:r>
            <a:r>
              <a:rPr lang="ko-KR" altLang="en-US" sz="25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처리</a:t>
            </a:r>
            <a:endParaRPr lang="en-US" altLang="ko-KR" sz="2500" b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4F369-9F57-B9DB-5F43-20CC71321A2C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ED5A5-F276-3E1A-D8FC-2794BC627535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7)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Factor analysis</a:t>
            </a:r>
            <a:endParaRPr lang="ko-KR" altLang="en-US" sz="5000" dirty="0">
              <a:solidFill>
                <a:srgbClr val="568B35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C12BC-A904-12AC-F68C-538DF19A8A01}"/>
              </a:ext>
            </a:extLst>
          </p:cNvPr>
          <p:cNvSpPr txBox="1"/>
          <p:nvPr/>
        </p:nvSpPr>
        <p:spPr>
          <a:xfrm>
            <a:off x="1348427" y="3008156"/>
            <a:ext cx="96493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3. </a:t>
            </a:r>
            <a:r>
              <a:rPr lang="ko-KR" altLang="en-US" sz="2500" b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시각화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BB67E8-42B1-91F0-6164-B323FD1C4160}"/>
              </a:ext>
            </a:extLst>
          </p:cNvPr>
          <p:cNvSpPr txBox="1"/>
          <p:nvPr/>
        </p:nvSpPr>
        <p:spPr>
          <a:xfrm>
            <a:off x="11627900" y="6215925"/>
            <a:ext cx="106599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미세먼지 농</a:t>
            </a:r>
            <a:r>
              <a:rPr lang="ko-KR" altLang="en-US" sz="2500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도의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b="0" dirty="0" err="1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결측값</a:t>
            </a:r>
            <a:r>
              <a:rPr lang="ko-KR" altLang="en-US" sz="2500" b="0" dirty="0">
                <a:solidFill>
                  <a:srgbClr val="FF0000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존재</a:t>
            </a:r>
            <a:endParaRPr lang="en-US" altLang="ko-KR" sz="2500" b="0" dirty="0">
              <a:solidFill>
                <a:srgbClr val="FF0000"/>
              </a:solidFill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F6FF5AC-92F6-E496-3F34-1A8E997FAA72}"/>
              </a:ext>
            </a:extLst>
          </p:cNvPr>
          <p:cNvSpPr/>
          <p:nvPr/>
        </p:nvSpPr>
        <p:spPr>
          <a:xfrm rot="5400000">
            <a:off x="13211348" y="5202950"/>
            <a:ext cx="672149" cy="732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F49F526B-929E-8D3D-85AA-61A89D404098}"/>
              </a:ext>
            </a:extLst>
          </p:cNvPr>
          <p:cNvSpPr/>
          <p:nvPr/>
        </p:nvSpPr>
        <p:spPr>
          <a:xfrm rot="5400000">
            <a:off x="13211348" y="7107950"/>
            <a:ext cx="672149" cy="732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068B5E1-ABC2-1F5C-2C26-52C5430921B3}"/>
              </a:ext>
            </a:extLst>
          </p:cNvPr>
          <p:cNvSpPr/>
          <p:nvPr/>
        </p:nvSpPr>
        <p:spPr>
          <a:xfrm>
            <a:off x="9645946" y="2705100"/>
            <a:ext cx="7422854" cy="2145918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96FC800-B9AA-7CAC-C1E3-6746565EB215}"/>
              </a:ext>
            </a:extLst>
          </p:cNvPr>
          <p:cNvSpPr/>
          <p:nvPr/>
        </p:nvSpPr>
        <p:spPr>
          <a:xfrm>
            <a:off x="9645946" y="6120828"/>
            <a:ext cx="7422854" cy="699482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251F32F-54E3-B1C3-0BC7-2FB59EC95DBC}"/>
              </a:ext>
            </a:extLst>
          </p:cNvPr>
          <p:cNvSpPr/>
          <p:nvPr/>
        </p:nvSpPr>
        <p:spPr>
          <a:xfrm>
            <a:off x="9660793" y="7954132"/>
            <a:ext cx="7422854" cy="1919356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760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361744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D7929B-00C5-E503-0495-8FCC807E6558}"/>
              </a:ext>
            </a:extLst>
          </p:cNvPr>
          <p:cNvSpPr txBox="1"/>
          <p:nvPr/>
        </p:nvSpPr>
        <p:spPr>
          <a:xfrm>
            <a:off x="6324600" y="292116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 err="1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전처리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0199" y="1347939"/>
            <a:ext cx="1181806" cy="7390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34452" cy="1249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B71F5A-706F-C4F8-BA74-96F69026DD90}"/>
              </a:ext>
            </a:extLst>
          </p:cNvPr>
          <p:cNvSpPr txBox="1"/>
          <p:nvPr/>
        </p:nvSpPr>
        <p:spPr>
          <a:xfrm>
            <a:off x="12492002" y="6577907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최종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결과 및 결론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015FD-F63B-6681-1A65-56B6F746D111}"/>
              </a:ext>
            </a:extLst>
          </p:cNvPr>
          <p:cNvSpPr txBox="1"/>
          <p:nvPr/>
        </p:nvSpPr>
        <p:spPr>
          <a:xfrm>
            <a:off x="12415805" y="3009900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en-US" altLang="ko-KR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EDA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0A897-21ED-A333-B048-9F5AE9068FA8}"/>
              </a:ext>
            </a:extLst>
          </p:cNvPr>
          <p:cNvSpPr txBox="1"/>
          <p:nvPr/>
        </p:nvSpPr>
        <p:spPr>
          <a:xfrm>
            <a:off x="12496800" y="4197025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전처리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BBEFF-2852-7390-4C5B-6B6608ED6877}"/>
              </a:ext>
            </a:extLst>
          </p:cNvPr>
          <p:cNvSpPr txBox="1"/>
          <p:nvPr/>
        </p:nvSpPr>
        <p:spPr>
          <a:xfrm>
            <a:off x="12492003" y="5418182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모델링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47F99-D34B-B8BC-ABCA-B99AA33185CF}"/>
              </a:ext>
            </a:extLst>
          </p:cNvPr>
          <p:cNvSpPr txBox="1"/>
          <p:nvPr/>
        </p:nvSpPr>
        <p:spPr>
          <a:xfrm>
            <a:off x="12481116" y="1816143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목표</a:t>
            </a:r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및 배경 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C3139-B84C-00EE-06AC-5C8087A5F4B6}"/>
              </a:ext>
            </a:extLst>
          </p:cNvPr>
          <p:cNvSpPr txBox="1"/>
          <p:nvPr/>
        </p:nvSpPr>
        <p:spPr>
          <a:xfrm>
            <a:off x="12524638" y="7867314"/>
            <a:ext cx="343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보완점 및 </a:t>
            </a:r>
            <a:r>
              <a:rPr kumimoji="1" lang="en-US" altLang="ko-KR" sz="2800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QnA</a:t>
            </a:r>
            <a:endParaRPr kumimoji="1" lang="ko-Kore-KR" altLang="en-US" sz="28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ED612BA-5E03-8D0C-843E-10691A39E225}"/>
              </a:ext>
            </a:extLst>
          </p:cNvPr>
          <p:cNvSpPr txBox="1"/>
          <p:nvPr/>
        </p:nvSpPr>
        <p:spPr>
          <a:xfrm>
            <a:off x="609600" y="471726"/>
            <a:ext cx="7087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이상치 및 </a:t>
            </a:r>
            <a:r>
              <a:rPr kumimoji="1" lang="ko-KR" altLang="en-US" sz="5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결측치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처리 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ED4759-902A-79E8-2037-030B5D50A3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78"/>
          <a:stretch/>
        </p:blipFill>
        <p:spPr>
          <a:xfrm>
            <a:off x="1048336" y="3292228"/>
            <a:ext cx="1468858" cy="34192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54361B-C9D9-E3B0-E41D-CE7FF90537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75"/>
          <a:stretch/>
        </p:blipFill>
        <p:spPr>
          <a:xfrm>
            <a:off x="3458158" y="3290289"/>
            <a:ext cx="1468800" cy="35713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05F25F-1555-FF15-D1FD-F6C880A372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36"/>
          <a:stretch/>
        </p:blipFill>
        <p:spPr>
          <a:xfrm>
            <a:off x="5958363" y="3162300"/>
            <a:ext cx="1469016" cy="39132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0537EA7-E1EB-6706-D79F-E062B7B5BA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6"/>
          <a:stretch/>
        </p:blipFill>
        <p:spPr>
          <a:xfrm>
            <a:off x="8935940" y="6711469"/>
            <a:ext cx="8521702" cy="3352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6DF9DA-5C4E-CD34-9320-90003A9AFD77}"/>
              </a:ext>
            </a:extLst>
          </p:cNvPr>
          <p:cNvSpPr txBox="1"/>
          <p:nvPr/>
        </p:nvSpPr>
        <p:spPr>
          <a:xfrm>
            <a:off x="8566319" y="2214868"/>
            <a:ext cx="4757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미세먼지 농도   </a:t>
            </a:r>
            <a:endParaRPr kumimoji="1" lang="ko-Kore-KR" altLang="en-US" sz="28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901C69-A8AB-56EC-E0AD-B0D8E2D56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61" y="3498159"/>
            <a:ext cx="4625442" cy="30169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200FE9-DCD9-FCD7-1EFD-6715D86980B5}"/>
              </a:ext>
            </a:extLst>
          </p:cNvPr>
          <p:cNvSpPr txBox="1"/>
          <p:nvPr/>
        </p:nvSpPr>
        <p:spPr>
          <a:xfrm>
            <a:off x="3316258" y="6929950"/>
            <a:ext cx="1752600" cy="15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공휴일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1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25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NaN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</a:t>
            </a: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0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223ED4-0DD4-7FA2-AF7E-B68C04282F43}"/>
              </a:ext>
            </a:extLst>
          </p:cNvPr>
          <p:cNvSpPr txBox="1"/>
          <p:nvPr/>
        </p:nvSpPr>
        <p:spPr>
          <a:xfrm>
            <a:off x="9898109" y="3155412"/>
            <a:ext cx="34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&lt;</a:t>
            </a:r>
            <a:r>
              <a:rPr kumimoji="1" lang="en-US" altLang="ko-Kore-KR" sz="20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Factor Analysis</a:t>
            </a:r>
            <a:r>
              <a:rPr kumimoji="1" lang="en-US" altLang="ko-KR" sz="20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&gt;</a:t>
            </a:r>
            <a:endParaRPr kumimoji="1" lang="ko-Kore-KR" altLang="en-US" sz="20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BFFF27-CC9F-7D81-32F5-2EEF639D7B27}"/>
              </a:ext>
            </a:extLst>
          </p:cNvPr>
          <p:cNvSpPr txBox="1"/>
          <p:nvPr/>
        </p:nvSpPr>
        <p:spPr>
          <a:xfrm>
            <a:off x="12573000" y="2836272"/>
            <a:ext cx="41148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미세먼지 농도</a:t>
            </a:r>
            <a:endParaRPr kumimoji="1" lang="en-US" altLang="ko-KR" sz="2500" u="sng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ctr"/>
            <a:r>
              <a:rPr kumimoji="1" lang="en-US" altLang="ko-KR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&amp;</a:t>
            </a:r>
            <a:r>
              <a:rPr kumimoji="1" lang="ko-KR" altLang="en-US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지하철역 </a:t>
            </a:r>
            <a:r>
              <a:rPr kumimoji="1" lang="ko-KR" altLang="en-US" sz="2500" u="sng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하차자</a:t>
            </a:r>
            <a:r>
              <a:rPr kumimoji="1" lang="ko-KR" altLang="en-US" sz="2500" u="sng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수 </a:t>
            </a:r>
            <a:endParaRPr kumimoji="1" lang="ko-Kore-KR" altLang="en-US" sz="2500" u="sng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8E31558-3576-7505-5E85-AA1F97652745}"/>
              </a:ext>
            </a:extLst>
          </p:cNvPr>
          <p:cNvSpPr/>
          <p:nvPr/>
        </p:nvSpPr>
        <p:spPr>
          <a:xfrm>
            <a:off x="9654119" y="4875215"/>
            <a:ext cx="1510147" cy="9906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085989-E0DB-F784-6CAE-BA63B6B4357F}"/>
              </a:ext>
            </a:extLst>
          </p:cNvPr>
          <p:cNvSpPr txBox="1"/>
          <p:nvPr/>
        </p:nvSpPr>
        <p:spPr>
          <a:xfrm>
            <a:off x="13013658" y="5793875"/>
            <a:ext cx="4114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 단일선형회귀로 얻은 </a:t>
            </a:r>
            <a:r>
              <a:rPr kumimoji="1" lang="ko-KR" altLang="en-US" sz="2500" b="1" dirty="0" err="1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예측값</a:t>
            </a:r>
            <a:endParaRPr kumimoji="1" lang="ko-Kore-KR" altLang="en-US" sz="2500" b="1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199B287-DF85-0737-B718-1EB7EDB4ADF7}"/>
              </a:ext>
            </a:extLst>
          </p:cNvPr>
          <p:cNvCxnSpPr/>
          <p:nvPr/>
        </p:nvCxnSpPr>
        <p:spPr>
          <a:xfrm>
            <a:off x="8382000" y="2171700"/>
            <a:ext cx="0" cy="811486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1DFED2-C0C2-0CB6-405E-48F186760C39}"/>
              </a:ext>
            </a:extLst>
          </p:cNvPr>
          <p:cNvSpPr txBox="1"/>
          <p:nvPr/>
        </p:nvSpPr>
        <p:spPr>
          <a:xfrm>
            <a:off x="524204" y="6929950"/>
            <a:ext cx="2182407" cy="1527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＇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임시휴원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행</a:t>
            </a:r>
            <a:endParaRPr kumimoji="1" lang="en-US" altLang="ko-KR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 삭제 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5B3240-50F1-0EAC-5059-45F78A744B38}"/>
              </a:ext>
            </a:extLst>
          </p:cNvPr>
          <p:cNvSpPr txBox="1"/>
          <p:nvPr/>
        </p:nvSpPr>
        <p:spPr>
          <a:xfrm>
            <a:off x="5472567" y="6949969"/>
            <a:ext cx="2342579" cy="15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–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행 </a:t>
            </a:r>
            <a:endParaRPr kumimoji="1" lang="en-US" altLang="ko-KR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→ </a:t>
            </a:r>
            <a:r>
              <a:rPr kumimoji="1" lang="ko-KR" altLang="en-US" sz="25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결측치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처리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B984D7-8FE1-3BB5-A289-97A83A98FE3B}"/>
              </a:ext>
            </a:extLst>
          </p:cNvPr>
          <p:cNvSpPr txBox="1"/>
          <p:nvPr/>
        </p:nvSpPr>
        <p:spPr>
          <a:xfrm>
            <a:off x="16078200" y="6553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1841FF-BD9C-4CCA-1DDD-30F87B573129}"/>
              </a:ext>
            </a:extLst>
          </p:cNvPr>
          <p:cNvCxnSpPr>
            <a:cxnSpLocks/>
          </p:cNvCxnSpPr>
          <p:nvPr/>
        </p:nvCxnSpPr>
        <p:spPr>
          <a:xfrm flipV="1">
            <a:off x="11171302" y="3690780"/>
            <a:ext cx="2633263" cy="16792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739054-F63E-7477-B947-62F22373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0" y="2591905"/>
            <a:ext cx="4087529" cy="5421354"/>
          </a:xfrm>
          <a:prstGeom prst="rect">
            <a:avLst/>
          </a:prstGeom>
        </p:spPr>
      </p:pic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212B837A-55F3-A254-6A0E-F4B5E2F85156}"/>
              </a:ext>
            </a:extLst>
          </p:cNvPr>
          <p:cNvCxnSpPr/>
          <p:nvPr/>
        </p:nvCxnSpPr>
        <p:spPr>
          <a:xfrm>
            <a:off x="13792200" y="2171267"/>
            <a:ext cx="0" cy="811486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F2B0690-36AB-2238-3B55-6EDF7BD8E21E}"/>
              </a:ext>
            </a:extLst>
          </p:cNvPr>
          <p:cNvSpPr txBox="1"/>
          <p:nvPr/>
        </p:nvSpPr>
        <p:spPr>
          <a:xfrm>
            <a:off x="990600" y="3771900"/>
            <a:ext cx="225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누적강수량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0B7AF-13BD-99A9-9E80-BB411E3909FB}"/>
              </a:ext>
            </a:extLst>
          </p:cNvPr>
          <p:cNvSpPr txBox="1"/>
          <p:nvPr/>
        </p:nvSpPr>
        <p:spPr>
          <a:xfrm>
            <a:off x="4648200" y="377670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강우여부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33CFD7-5423-C432-F83B-87209BD56FF1}"/>
              </a:ext>
            </a:extLst>
          </p:cNvPr>
          <p:cNvSpPr txBox="1"/>
          <p:nvPr/>
        </p:nvSpPr>
        <p:spPr>
          <a:xfrm>
            <a:off x="990600" y="2946551"/>
            <a:ext cx="2974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쉬는날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여부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D1685B-51C9-39AD-7700-54C374F1EE9A}"/>
              </a:ext>
            </a:extLst>
          </p:cNvPr>
          <p:cNvSpPr txBox="1"/>
          <p:nvPr/>
        </p:nvSpPr>
        <p:spPr>
          <a:xfrm>
            <a:off x="4670226" y="29337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주말여부 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D4D159-FCCA-9A1B-D9BF-5B3BBEB98794}"/>
              </a:ext>
            </a:extLst>
          </p:cNvPr>
          <p:cNvSpPr txBox="1"/>
          <p:nvPr/>
        </p:nvSpPr>
        <p:spPr>
          <a:xfrm>
            <a:off x="990600" y="7090168"/>
            <a:ext cx="3980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●</a:t>
            </a:r>
            <a:r>
              <a:rPr kumimoji="1" lang="ko-Kore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평균</a:t>
            </a:r>
            <a:r>
              <a:rPr kumimoji="1" lang="en-US" altLang="ko-Kore-KR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최저</a:t>
            </a:r>
            <a:r>
              <a:rPr kumimoji="1" lang="en-US" altLang="ko-KR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최고 기온 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9158C-BCDE-FBD1-1FA1-67C301141D49}"/>
              </a:ext>
            </a:extLst>
          </p:cNvPr>
          <p:cNvSpPr txBox="1"/>
          <p:nvPr/>
        </p:nvSpPr>
        <p:spPr>
          <a:xfrm>
            <a:off x="12344400" y="7048309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기온</a:t>
            </a:r>
            <a:endParaRPr kumimoji="1" lang="ko-Kore-KR" altLang="en-US" sz="28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F12055-4610-BEA9-A744-2A868154A477}"/>
              </a:ext>
            </a:extLst>
          </p:cNvPr>
          <p:cNvSpPr txBox="1"/>
          <p:nvPr/>
        </p:nvSpPr>
        <p:spPr>
          <a:xfrm>
            <a:off x="16078200" y="6553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90F58-5142-F99D-E979-323CFF80BA38}"/>
              </a:ext>
            </a:extLst>
          </p:cNvPr>
          <p:cNvSpPr txBox="1"/>
          <p:nvPr/>
        </p:nvSpPr>
        <p:spPr>
          <a:xfrm>
            <a:off x="609600" y="471726"/>
            <a:ext cx="7087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2)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파생변수 생성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111C8CF7-DE5C-0A1D-9B48-2EB56CA6B298}"/>
              </a:ext>
            </a:extLst>
          </p:cNvPr>
          <p:cNvSpPr/>
          <p:nvPr/>
        </p:nvSpPr>
        <p:spPr>
          <a:xfrm>
            <a:off x="3482499" y="3002179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D58B6867-6001-7ED7-0475-D94BD8488915}"/>
              </a:ext>
            </a:extLst>
          </p:cNvPr>
          <p:cNvSpPr/>
          <p:nvPr/>
        </p:nvSpPr>
        <p:spPr>
          <a:xfrm>
            <a:off x="11224217" y="7083784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E18D6-F6EF-4C12-7E61-81EDA677DFE4}"/>
              </a:ext>
            </a:extLst>
          </p:cNvPr>
          <p:cNvSpPr txBox="1"/>
          <p:nvPr/>
        </p:nvSpPr>
        <p:spPr>
          <a:xfrm>
            <a:off x="5889471" y="6445918"/>
            <a:ext cx="5036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VIF</a:t>
            </a:r>
          </a:p>
          <a:p>
            <a:pPr algn="ctr"/>
            <a:r>
              <a:rPr kumimoji="1" lang="en-US" altLang="ko-Kore-KR" sz="2400" b="1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(Variation Inflation Factor)</a:t>
            </a:r>
            <a:endParaRPr kumimoji="1" lang="ko-Kore-KR" altLang="en-US" sz="2400" b="1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700E47-2E69-02CF-DA1F-C5619A98CFD2}"/>
              </a:ext>
            </a:extLst>
          </p:cNvPr>
          <p:cNvSpPr/>
          <p:nvPr/>
        </p:nvSpPr>
        <p:spPr>
          <a:xfrm>
            <a:off x="14097001" y="5671437"/>
            <a:ext cx="3839058" cy="13768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395177-1D10-CAD1-E789-43A661B18A36}"/>
              </a:ext>
            </a:extLst>
          </p:cNvPr>
          <p:cNvSpPr txBox="1"/>
          <p:nvPr/>
        </p:nvSpPr>
        <p:spPr>
          <a:xfrm>
            <a:off x="5748960" y="7521317"/>
            <a:ext cx="5282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기온과 관련된 변수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최저기온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최고기온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평균기온</a:t>
            </a:r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간의  </a:t>
            </a:r>
            <a:r>
              <a:rPr kumimoji="1" lang="ko-KR" altLang="en-US" sz="2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다중공선성</a:t>
            </a:r>
            <a:r>
              <a:rPr kumimoji="1" lang="ko-KR" altLang="en-US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존재</a:t>
            </a:r>
            <a:endParaRPr kumimoji="1" lang="ko-Kore-KR" altLang="en-US" sz="2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9A825035-8804-D172-E712-379DDF20DEF7}"/>
              </a:ext>
            </a:extLst>
          </p:cNvPr>
          <p:cNvSpPr/>
          <p:nvPr/>
        </p:nvSpPr>
        <p:spPr>
          <a:xfrm>
            <a:off x="4724400" y="7135054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AE1AC09B-1AA8-75FB-39FD-F07BC2D3A343}"/>
              </a:ext>
            </a:extLst>
          </p:cNvPr>
          <p:cNvSpPr/>
          <p:nvPr/>
        </p:nvSpPr>
        <p:spPr>
          <a:xfrm>
            <a:off x="5766131" y="6245160"/>
            <a:ext cx="5282869" cy="2344229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30FFEF30-6A31-750D-5F23-3F45F98CBD08}"/>
              </a:ext>
            </a:extLst>
          </p:cNvPr>
          <p:cNvSpPr/>
          <p:nvPr/>
        </p:nvSpPr>
        <p:spPr>
          <a:xfrm>
            <a:off x="3451817" y="3842837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D5DECD-985B-681D-B014-3D16CA4F420D}"/>
              </a:ext>
            </a:extLst>
          </p:cNvPr>
          <p:cNvSpPr/>
          <p:nvPr/>
        </p:nvSpPr>
        <p:spPr>
          <a:xfrm>
            <a:off x="9429880" y="4441457"/>
            <a:ext cx="4121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최저기온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mintmp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 ,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최고기온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maxtmp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),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평균기온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avgtmp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ore-KR" altLang="en-US" dirty="0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75F59601-1F04-94E2-CF33-64A77D946004}"/>
              </a:ext>
            </a:extLst>
          </p:cNvPr>
          <p:cNvSpPr/>
          <p:nvPr/>
        </p:nvSpPr>
        <p:spPr>
          <a:xfrm rot="7915858">
            <a:off x="8748445" y="5508092"/>
            <a:ext cx="578058" cy="2186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CD00526E-56D7-62C2-09DE-CE4F9ECE23B7}"/>
              </a:ext>
            </a:extLst>
          </p:cNvPr>
          <p:cNvSpPr/>
          <p:nvPr/>
        </p:nvSpPr>
        <p:spPr>
          <a:xfrm>
            <a:off x="9348259" y="4295120"/>
            <a:ext cx="4215341" cy="958019"/>
          </a:xfrm>
          <a:prstGeom prst="roundRect">
            <a:avLst>
              <a:gd name="adj" fmla="val 86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C65E4795-8C35-E6EB-3AE7-83423376069B}"/>
              </a:ext>
            </a:extLst>
          </p:cNvPr>
          <p:cNvSpPr/>
          <p:nvPr/>
        </p:nvSpPr>
        <p:spPr>
          <a:xfrm rot="10800000">
            <a:off x="13518942" y="4686300"/>
            <a:ext cx="578058" cy="2186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635C1-F859-968A-F682-94D072ECF1AA}"/>
              </a:ext>
            </a:extLst>
          </p:cNvPr>
          <p:cNvSpPr txBox="1"/>
          <p:nvPr/>
        </p:nvSpPr>
        <p:spPr>
          <a:xfrm>
            <a:off x="19662386" y="7936815"/>
            <a:ext cx="83541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49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DCBBF64-E82B-A613-6965-ED489E9DF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70" y="2838021"/>
            <a:ext cx="4445000" cy="647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560280-7F49-85AC-ADBE-E184B1648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12" y="3644900"/>
            <a:ext cx="7340600" cy="736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79C38E-99BB-B8BF-EA19-7E3B69196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25" y="4991100"/>
            <a:ext cx="10487797" cy="4800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68E6F-3019-4F7D-F73B-DDD7AD605CE1}"/>
              </a:ext>
            </a:extLst>
          </p:cNvPr>
          <p:cNvSpPr txBox="1"/>
          <p:nvPr/>
        </p:nvSpPr>
        <p:spPr>
          <a:xfrm>
            <a:off x="2730500" y="2988262"/>
            <a:ext cx="5727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범주형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변수</a:t>
            </a:r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: One-hot Encoding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120BF3-894C-9BFA-A694-57A4C9A1078D}"/>
              </a:ext>
            </a:extLst>
          </p:cNvPr>
          <p:cNvSpPr txBox="1"/>
          <p:nvPr/>
        </p:nvSpPr>
        <p:spPr>
          <a:xfrm>
            <a:off x="2730500" y="3782654"/>
            <a:ext cx="223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입장객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수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67CC8-C79D-9F9E-5390-E6405E74EA9E}"/>
              </a:ext>
            </a:extLst>
          </p:cNvPr>
          <p:cNvSpPr txBox="1"/>
          <p:nvPr/>
        </p:nvSpPr>
        <p:spPr>
          <a:xfrm>
            <a:off x="5798478" y="3774673"/>
            <a:ext cx="2514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Log </a:t>
            </a:r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변환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DEB3C-1FF4-9F27-787C-FE5C3D89F5CF}"/>
              </a:ext>
            </a:extLst>
          </p:cNvPr>
          <p:cNvSpPr txBox="1"/>
          <p:nvPr/>
        </p:nvSpPr>
        <p:spPr>
          <a:xfrm>
            <a:off x="568477" y="505842"/>
            <a:ext cx="145324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ko-KR" altLang="en-US" sz="5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원핫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인코딩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, Log 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변환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54A5DF-3718-36BB-25A8-8181FB395591}"/>
              </a:ext>
            </a:extLst>
          </p:cNvPr>
          <p:cNvSpPr txBox="1"/>
          <p:nvPr/>
        </p:nvSpPr>
        <p:spPr>
          <a:xfrm>
            <a:off x="16078200" y="655356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AC1F5EDF-8D1C-380E-B142-6AC7E42F1368}"/>
              </a:ext>
            </a:extLst>
          </p:cNvPr>
          <p:cNvSpPr/>
          <p:nvPr/>
        </p:nvSpPr>
        <p:spPr>
          <a:xfrm>
            <a:off x="4653884" y="3811602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01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5F0109-0FE0-E85A-8931-5393BA7E4F33}"/>
              </a:ext>
            </a:extLst>
          </p:cNvPr>
          <p:cNvSpPr txBox="1"/>
          <p:nvPr/>
        </p:nvSpPr>
        <p:spPr>
          <a:xfrm>
            <a:off x="631359" y="501468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ore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Train / Test 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표준화 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E4E73-31F9-2A9C-3797-D17A3A7E53E4}"/>
              </a:ext>
            </a:extLst>
          </p:cNvPr>
          <p:cNvSpPr txBox="1"/>
          <p:nvPr/>
        </p:nvSpPr>
        <p:spPr>
          <a:xfrm>
            <a:off x="160782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전처리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01BA6-78CF-373C-AE9D-AE3CD3AEB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781300"/>
            <a:ext cx="12420600" cy="3467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10C60-7308-F28E-95AF-02FFD6B44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15" y="7105832"/>
            <a:ext cx="12407900" cy="2679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7DCD64-306A-A7C3-9B76-DDA988B7A698}"/>
              </a:ext>
            </a:extLst>
          </p:cNvPr>
          <p:cNvSpPr txBox="1"/>
          <p:nvPr/>
        </p:nvSpPr>
        <p:spPr>
          <a:xfrm>
            <a:off x="2286000" y="2286810"/>
            <a:ext cx="4343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Train Set : </a:t>
            </a:r>
            <a:r>
              <a:rPr kumimoji="1" lang="en-US" altLang="ko-KR" sz="2500" b="1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fit_transform</a:t>
            </a:r>
            <a:r>
              <a:rPr kumimoji="1" lang="ko-KR" altLang="en-US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71855-9D05-CB32-5EBC-C603EC9A5114}"/>
              </a:ext>
            </a:extLst>
          </p:cNvPr>
          <p:cNvSpPr txBox="1"/>
          <p:nvPr/>
        </p:nvSpPr>
        <p:spPr>
          <a:xfrm>
            <a:off x="2286000" y="6619256"/>
            <a:ext cx="4343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○ </a:t>
            </a:r>
            <a:r>
              <a:rPr kumimoji="1" lang="ko-KR" altLang="en-US" sz="25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Test Set : transform</a:t>
            </a:r>
            <a:r>
              <a:rPr kumimoji="1" lang="ko-KR" altLang="en-US" sz="2500" b="1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endParaRPr kumimoji="1" lang="ko-Kore-KR" altLang="en-US" sz="25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96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668DA0-52C2-CFD3-989E-CA30A3805BF0}"/>
              </a:ext>
            </a:extLst>
          </p:cNvPr>
          <p:cNvSpPr txBox="1"/>
          <p:nvPr/>
        </p:nvSpPr>
        <p:spPr>
          <a:xfrm>
            <a:off x="6324600" y="292116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모델링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4025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3A8C24B-FED3-D036-667E-118BC235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4" y="3619500"/>
            <a:ext cx="7335845" cy="3898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10542-8771-AC6C-F0BB-404CB81D8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57" y="2319887"/>
            <a:ext cx="6436822" cy="7776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6897E0-ED0A-7E1B-1733-52A90067AF25}"/>
              </a:ext>
            </a:extLst>
          </p:cNvPr>
          <p:cNvSpPr txBox="1"/>
          <p:nvPr/>
        </p:nvSpPr>
        <p:spPr>
          <a:xfrm>
            <a:off x="631359" y="501468"/>
            <a:ext cx="14151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1)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선형회귀분석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–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입장객 수와 설명변수 간의 관계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41DEA-5214-130D-9F4C-5D0D1B2FB580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CDB977-6998-FDE4-E5DE-5FD6ED8A7493}"/>
              </a:ext>
            </a:extLst>
          </p:cNvPr>
          <p:cNvSpPr/>
          <p:nvPr/>
        </p:nvSpPr>
        <p:spPr>
          <a:xfrm>
            <a:off x="5105400" y="5067300"/>
            <a:ext cx="3168000" cy="5334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F04931-4EA9-667E-DE5F-A3C5A97D6962}"/>
              </a:ext>
            </a:extLst>
          </p:cNvPr>
          <p:cNvSpPr/>
          <p:nvPr/>
        </p:nvSpPr>
        <p:spPr>
          <a:xfrm>
            <a:off x="10668000" y="2933701"/>
            <a:ext cx="258391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8DA8C-324C-FC89-528E-D29CBE4F5D32}"/>
              </a:ext>
            </a:extLst>
          </p:cNvPr>
          <p:cNvSpPr/>
          <p:nvPr/>
        </p:nvSpPr>
        <p:spPr>
          <a:xfrm>
            <a:off x="10674890" y="4762501"/>
            <a:ext cx="258391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14F0A1-9A15-AFBF-104E-3D68934482EF}"/>
              </a:ext>
            </a:extLst>
          </p:cNvPr>
          <p:cNvSpPr/>
          <p:nvPr/>
        </p:nvSpPr>
        <p:spPr>
          <a:xfrm>
            <a:off x="10363200" y="5067300"/>
            <a:ext cx="2880000" cy="28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B3E665-4802-D5E1-E25C-EBCC981CE40A}"/>
              </a:ext>
            </a:extLst>
          </p:cNvPr>
          <p:cNvSpPr/>
          <p:nvPr/>
        </p:nvSpPr>
        <p:spPr>
          <a:xfrm>
            <a:off x="10668000" y="4457701"/>
            <a:ext cx="2583910" cy="288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1EE35E-60A3-D526-733C-2FA09306B96D}"/>
              </a:ext>
            </a:extLst>
          </p:cNvPr>
          <p:cNvSpPr/>
          <p:nvPr/>
        </p:nvSpPr>
        <p:spPr>
          <a:xfrm>
            <a:off x="10674890" y="4169700"/>
            <a:ext cx="2583910" cy="288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5FA72-07CD-E810-F82B-EBEC29AEE018}"/>
              </a:ext>
            </a:extLst>
          </p:cNvPr>
          <p:cNvSpPr/>
          <p:nvPr/>
        </p:nvSpPr>
        <p:spPr>
          <a:xfrm>
            <a:off x="10674890" y="3238501"/>
            <a:ext cx="2583910" cy="288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6AC592-140F-FFAC-8EE3-7ABFAFE57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55121"/>
            <a:ext cx="6757136" cy="612517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E761A5E7-8757-E11F-7EF4-274AE9C8DBB2}"/>
              </a:ext>
            </a:extLst>
          </p:cNvPr>
          <p:cNvSpPr/>
          <p:nvPr/>
        </p:nvSpPr>
        <p:spPr>
          <a:xfrm>
            <a:off x="1165758" y="6354542"/>
            <a:ext cx="6757136" cy="786779"/>
          </a:xfrm>
          <a:prstGeom prst="fram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7866B4F-4E2D-F829-F0CC-D0BEEC835292}"/>
              </a:ext>
            </a:extLst>
          </p:cNvPr>
          <p:cNvSpPr/>
          <p:nvPr/>
        </p:nvSpPr>
        <p:spPr>
          <a:xfrm>
            <a:off x="1165758" y="7853762"/>
            <a:ext cx="6757136" cy="786780"/>
          </a:xfrm>
          <a:prstGeom prst="fram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142E5-7212-9C33-77B4-4AEA37804E78}"/>
              </a:ext>
            </a:extLst>
          </p:cNvPr>
          <p:cNvSpPr txBox="1"/>
          <p:nvPr/>
        </p:nvSpPr>
        <p:spPr>
          <a:xfrm>
            <a:off x="8153400" y="8095499"/>
            <a:ext cx="573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K = 5</a:t>
            </a:r>
            <a:r>
              <a:rPr kumimoji="1" lang="ko-Kore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의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K-fold CV</a:t>
            </a:r>
            <a:r>
              <a:rPr kumimoji="1" lang="ko-KR" altLang="en-US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를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통해 모델을 학습한 결과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47BB7-3F34-1B98-F425-C344BBAA7E2A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5301C-7EB3-07AF-4EAF-009F8A49E981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3)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ore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Base Models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9B705F-7947-E78A-5D3B-76FCA3D22CF3}"/>
              </a:ext>
            </a:extLst>
          </p:cNvPr>
          <p:cNvSpPr/>
          <p:nvPr/>
        </p:nvSpPr>
        <p:spPr>
          <a:xfrm>
            <a:off x="1143000" y="4115753"/>
            <a:ext cx="6757136" cy="1447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91149-DBD5-4135-4AA5-2AA211737BA6}"/>
              </a:ext>
            </a:extLst>
          </p:cNvPr>
          <p:cNvSpPr txBox="1"/>
          <p:nvPr/>
        </p:nvSpPr>
        <p:spPr>
          <a:xfrm>
            <a:off x="8153400" y="8863407"/>
            <a:ext cx="976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CatBoost</a:t>
            </a:r>
            <a:r>
              <a:rPr kumimoji="1" lang="en-US" altLang="ko-Kore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 Gradient Boosting, XG Boost, Light GBM</a:t>
            </a:r>
            <a:r>
              <a:rPr kumimoji="1" lang="ko-KR" altLang="en-US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를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Base model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로 선정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9083D-EA55-5312-03BA-804FD59EB189}"/>
              </a:ext>
            </a:extLst>
          </p:cNvPr>
          <p:cNvSpPr txBox="1"/>
          <p:nvPr/>
        </p:nvSpPr>
        <p:spPr>
          <a:xfrm>
            <a:off x="3124200" y="2538946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모델 학습 결과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27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4314FE-16EF-2FF1-6342-9CE94342D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369" y="2705100"/>
            <a:ext cx="12039262" cy="7440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37691-F249-7A3A-1831-A134A44DD30A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C3742-0BEF-1EE3-F81B-962F265D8C15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548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CA11F56-A0F4-B918-DFFE-5D8C286E5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08" y="2628900"/>
            <a:ext cx="12357100" cy="704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7B6A5-1158-4F39-A643-C82248858EC7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AB3EF-ECC7-EB46-4A08-ED9FC55F4297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87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5746B0-2E63-249F-FEBC-0D9FD572B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9" y="2905125"/>
            <a:ext cx="14962293" cy="447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45BDB-8944-98AE-D34A-C8A4AB69AE0D}"/>
              </a:ext>
            </a:extLst>
          </p:cNvPr>
          <p:cNvSpPr txBox="1"/>
          <p:nvPr/>
        </p:nvSpPr>
        <p:spPr>
          <a:xfrm>
            <a:off x="1068579" y="8204821"/>
            <a:ext cx="10423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최종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모델의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RMSE: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2778.0743058412013</a:t>
            </a:r>
            <a:endParaRPr kumimoji="1" lang="ko-Kore-KR" altLang="en-US" sz="4400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83981-D8A8-2651-DEC5-225C149E0192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1B513-6E68-AC9D-A10C-99935A6CC28C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63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5" y="59671"/>
            <a:ext cx="5205205" cy="71501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22E243-5B1C-E8A0-A787-99937DF2D377}"/>
              </a:ext>
            </a:extLst>
          </p:cNvPr>
          <p:cNvSpPr txBox="1"/>
          <p:nvPr/>
        </p:nvSpPr>
        <p:spPr>
          <a:xfrm>
            <a:off x="5334000" y="2865313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목표</a:t>
            </a:r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및 배경 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7A68B-1826-EC2C-1907-CBDCDFB31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2750197"/>
            <a:ext cx="10158972" cy="651014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5254F97-09F9-4FB4-460E-606D778F59DE}"/>
              </a:ext>
            </a:extLst>
          </p:cNvPr>
          <p:cNvSpPr/>
          <p:nvPr/>
        </p:nvSpPr>
        <p:spPr>
          <a:xfrm>
            <a:off x="13921734" y="6145257"/>
            <a:ext cx="319647" cy="304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F5A65E-34DB-BA9A-EFA4-2AA1D85C7A7C}"/>
              </a:ext>
            </a:extLst>
          </p:cNvPr>
          <p:cNvCxnSpPr>
            <a:cxnSpLocks/>
          </p:cNvCxnSpPr>
          <p:nvPr/>
        </p:nvCxnSpPr>
        <p:spPr>
          <a:xfrm>
            <a:off x="13921734" y="5143500"/>
            <a:ext cx="319647" cy="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5C1FDC-C4B2-AF2F-2935-E0C664584578}"/>
              </a:ext>
            </a:extLst>
          </p:cNvPr>
          <p:cNvSpPr txBox="1"/>
          <p:nvPr/>
        </p:nvSpPr>
        <p:spPr>
          <a:xfrm>
            <a:off x="14622381" y="4851112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실제값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15484-3D75-CE5F-A1BC-C1D59115A9E3}"/>
              </a:ext>
            </a:extLst>
          </p:cNvPr>
          <p:cNvSpPr txBox="1"/>
          <p:nvPr/>
        </p:nvSpPr>
        <p:spPr>
          <a:xfrm>
            <a:off x="14622381" y="6005269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예측값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6154400" y="655356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모델링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4)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Stacking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39539-AC59-1759-D20A-F338166EBE1A}"/>
              </a:ext>
            </a:extLst>
          </p:cNvPr>
          <p:cNvSpPr txBox="1"/>
          <p:nvPr/>
        </p:nvSpPr>
        <p:spPr>
          <a:xfrm>
            <a:off x="5105400" y="9302568"/>
            <a:ext cx="503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실제값</a:t>
            </a:r>
            <a:endParaRPr kumimoji="1" lang="ko-Kore-KR" altLang="en-US" sz="24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A0979-00A4-EE60-ACF8-A96C90BA5A5F}"/>
              </a:ext>
            </a:extLst>
          </p:cNvPr>
          <p:cNvSpPr txBox="1"/>
          <p:nvPr/>
        </p:nvSpPr>
        <p:spPr>
          <a:xfrm rot="16200000">
            <a:off x="-622619" y="5525761"/>
            <a:ext cx="503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예측값</a:t>
            </a:r>
            <a:endParaRPr kumimoji="1" lang="ko-Kore-KR" altLang="en-US" sz="2400" b="1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244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79BBE8-D16D-2A3E-1329-107345413CEA}"/>
              </a:ext>
            </a:extLst>
          </p:cNvPr>
          <p:cNvSpPr/>
          <p:nvPr/>
        </p:nvSpPr>
        <p:spPr>
          <a:xfrm>
            <a:off x="0" y="7124700"/>
            <a:ext cx="18288000" cy="29236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4" name="그림 3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5709E70A-334F-CB54-4376-AF4ECDAFB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16" y="3111389"/>
            <a:ext cx="2070100" cy="17399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BF0116F-5805-077D-5DC0-B86B79048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01" y="2984389"/>
            <a:ext cx="6908800" cy="1866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D66BF-2915-9D62-FD46-92775C899B0B}"/>
              </a:ext>
            </a:extLst>
          </p:cNvPr>
          <p:cNvSpPr/>
          <p:nvPr/>
        </p:nvSpPr>
        <p:spPr>
          <a:xfrm>
            <a:off x="4903001" y="523776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 err="1">
                <a:solidFill>
                  <a:srgbClr val="292929"/>
                </a:solidFill>
                <a:latin typeface="charter" panose="02040503050506020203" pitchFamily="18" charset="0"/>
              </a:rPr>
              <a:t>Optuna</a:t>
            </a:r>
            <a:r>
              <a:rPr lang="en" altLang="ko-Kore-KR" dirty="0">
                <a:solidFill>
                  <a:srgbClr val="292929"/>
                </a:solidFill>
                <a:latin typeface="charter" panose="02040503050506020203" pitchFamily="18" charset="0"/>
              </a:rPr>
              <a:t> is “an </a:t>
            </a:r>
            <a:r>
              <a:rPr lang="en" altLang="ko-Kore-KR" b="1" dirty="0">
                <a:solidFill>
                  <a:srgbClr val="292929"/>
                </a:solidFill>
                <a:latin typeface="Charter" panose="02040503050506020203" pitchFamily="18" charset="0"/>
              </a:rPr>
              <a:t>open-source hyperparameter optimization framework </a:t>
            </a:r>
            <a:r>
              <a:rPr lang="en" altLang="ko-Kore-KR" dirty="0">
                <a:solidFill>
                  <a:srgbClr val="292929"/>
                </a:solidFill>
                <a:latin typeface="charter" panose="02040503050506020203" pitchFamily="18" charset="0"/>
              </a:rPr>
              <a:t>to automate hyperparameter search.” The key features of </a:t>
            </a:r>
            <a:r>
              <a:rPr lang="en" altLang="ko-Kore-KR" dirty="0" err="1">
                <a:solidFill>
                  <a:srgbClr val="292929"/>
                </a:solidFill>
                <a:latin typeface="charter" panose="02040503050506020203" pitchFamily="18" charset="0"/>
              </a:rPr>
              <a:t>Optuna</a:t>
            </a:r>
            <a:r>
              <a:rPr lang="en" altLang="ko-Kore-KR" dirty="0">
                <a:solidFill>
                  <a:srgbClr val="292929"/>
                </a:solidFill>
                <a:latin typeface="charter" panose="02040503050506020203" pitchFamily="18" charset="0"/>
              </a:rPr>
              <a:t> include “automated search for optimal hyperparameters,” “efficiently search large spaces and prune unpromising trials for faster results,” and “parallelize hyperparameter searches over multiple threads or processes.” </a:t>
            </a:r>
            <a:endParaRPr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A50E11-587F-E06C-2C25-5755494F5BB6}"/>
              </a:ext>
            </a:extLst>
          </p:cNvPr>
          <p:cNvSpPr/>
          <p:nvPr/>
        </p:nvSpPr>
        <p:spPr>
          <a:xfrm>
            <a:off x="2590800" y="7124700"/>
            <a:ext cx="15316200" cy="2809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튜닝에 쓰고 있는 최신 </a:t>
            </a:r>
            <a:r>
              <a:rPr lang="en" altLang="ko-Kore-KR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Automl</a:t>
            </a:r>
            <a:r>
              <a:rPr lang="en" altLang="ko-Kore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기법</a:t>
            </a:r>
            <a:endParaRPr lang="en-US" altLang="ko-KR" sz="24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하이퍼파라미터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튜닝 방식을 지정 가능</a:t>
            </a:r>
            <a:endParaRPr lang="en-US" altLang="ko-KR" sz="24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직접 탐색할 파라미터 값을 지정해야 하는 </a:t>
            </a:r>
            <a:r>
              <a:rPr lang="en-US" altLang="ko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grid search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와 달리</a:t>
            </a:r>
            <a:r>
              <a:rPr lang="en-US" altLang="ko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범위를 지정하기 때문에</a:t>
            </a:r>
            <a:r>
              <a:rPr lang="en-US" altLang="ko-KR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보다 더 효율적인 공간탐색 가능</a:t>
            </a:r>
            <a:endParaRPr lang="en-US" altLang="ko-KR" sz="24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Random search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보다 더 빠르게 튜닝이 가능</a:t>
            </a:r>
            <a:endParaRPr lang="en-US" altLang="ko-KR" sz="2400" b="0" i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파라미터별</a:t>
            </a:r>
            <a:r>
              <a:rPr lang="ko-KR" altLang="en-US" sz="24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중요도를 직관적으로 확인할 수 있는 시각화까지 제공하여 용이</a:t>
            </a:r>
            <a:endParaRPr lang="en-US" altLang="ko-KR" sz="2400" b="0" i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5BE4647-B86B-8B2D-76FB-5A1F0BA55256}"/>
              </a:ext>
            </a:extLst>
          </p:cNvPr>
          <p:cNvSpPr/>
          <p:nvPr/>
        </p:nvSpPr>
        <p:spPr>
          <a:xfrm>
            <a:off x="3810000" y="2447892"/>
            <a:ext cx="10972800" cy="4419600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59AB9-4A04-3D0D-7918-ADCA62F8FE3C}"/>
              </a:ext>
            </a:extLst>
          </p:cNvPr>
          <p:cNvSpPr txBox="1"/>
          <p:nvPr/>
        </p:nvSpPr>
        <p:spPr>
          <a:xfrm>
            <a:off x="1371600" y="2219516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Optuna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란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20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5A46D2-6397-F39F-F788-E2DFFF898C78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4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181E77-B5EF-797E-5F51-A0C5A93086A7}"/>
              </a:ext>
            </a:extLst>
          </p:cNvPr>
          <p:cNvSpPr/>
          <p:nvPr/>
        </p:nvSpPr>
        <p:spPr>
          <a:xfrm>
            <a:off x="1828800" y="4100691"/>
            <a:ext cx="9982200" cy="23382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B5492-6681-2E55-D3C1-440DB0757A7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9C0E10D-1A3E-C82E-589F-69CEB985E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" t="29691" r="44410" b="30117"/>
          <a:stretch/>
        </p:blipFill>
        <p:spPr>
          <a:xfrm>
            <a:off x="7606229" y="6862830"/>
            <a:ext cx="9840254" cy="262406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22C06B4-6035-F0FE-D348-E376AC83AA5A}"/>
              </a:ext>
            </a:extLst>
          </p:cNvPr>
          <p:cNvCxnSpPr/>
          <p:nvPr/>
        </p:nvCxnSpPr>
        <p:spPr>
          <a:xfrm>
            <a:off x="1828800" y="6457502"/>
            <a:ext cx="5777429" cy="30293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BFB95A-57A7-C640-C586-67397B4DBB76}"/>
              </a:ext>
            </a:extLst>
          </p:cNvPr>
          <p:cNvCxnSpPr>
            <a:cxnSpLocks/>
          </p:cNvCxnSpPr>
          <p:nvPr/>
        </p:nvCxnSpPr>
        <p:spPr>
          <a:xfrm>
            <a:off x="11809228" y="4100691"/>
            <a:ext cx="5637255" cy="27621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포인트가 5개인 별[5] 28">
            <a:extLst>
              <a:ext uri="{FF2B5EF4-FFF2-40B4-BE49-F238E27FC236}">
                <a16:creationId xmlns:a16="http://schemas.microsoft.com/office/drawing/2014/main" id="{0A38D60C-C44D-0FBE-8687-646A4560580F}"/>
              </a:ext>
            </a:extLst>
          </p:cNvPr>
          <p:cNvSpPr/>
          <p:nvPr/>
        </p:nvSpPr>
        <p:spPr>
          <a:xfrm>
            <a:off x="17361945" y="6190802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60AF86-CF08-C1CD-37BB-68696062D2C5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991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22C06B4-6035-F0FE-D348-E376AC83AA5A}"/>
              </a:ext>
            </a:extLst>
          </p:cNvPr>
          <p:cNvCxnSpPr>
            <a:cxnSpLocks/>
          </p:cNvCxnSpPr>
          <p:nvPr/>
        </p:nvCxnSpPr>
        <p:spPr>
          <a:xfrm flipH="1">
            <a:off x="276295" y="7181065"/>
            <a:ext cx="1072663" cy="195360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CBFB95A-57A7-C640-C586-67397B4DBB76}"/>
              </a:ext>
            </a:extLst>
          </p:cNvPr>
          <p:cNvCxnSpPr>
            <a:cxnSpLocks/>
          </p:cNvCxnSpPr>
          <p:nvPr/>
        </p:nvCxnSpPr>
        <p:spPr>
          <a:xfrm>
            <a:off x="16741358" y="6603682"/>
            <a:ext cx="1137606" cy="257841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포인트가 5개인 별[5] 28">
            <a:extLst>
              <a:ext uri="{FF2B5EF4-FFF2-40B4-BE49-F238E27FC236}">
                <a16:creationId xmlns:a16="http://schemas.microsoft.com/office/drawing/2014/main" id="{0A38D60C-C44D-0FBE-8687-646A4560580F}"/>
              </a:ext>
            </a:extLst>
          </p:cNvPr>
          <p:cNvSpPr/>
          <p:nvPr/>
        </p:nvSpPr>
        <p:spPr>
          <a:xfrm>
            <a:off x="175776" y="7930026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60AF86-CF08-C1CD-37BB-68696062D2C5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BCBF2E-43E5-C98A-7385-4EF4A2D41204}"/>
              </a:ext>
            </a:extLst>
          </p:cNvPr>
          <p:cNvSpPr/>
          <p:nvPr/>
        </p:nvSpPr>
        <p:spPr>
          <a:xfrm flipV="1">
            <a:off x="1295400" y="6573483"/>
            <a:ext cx="15392400" cy="60758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B5492-6681-2E55-D3C1-440DB0757A7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ED66B23-1AEC-D287-9EE3-BBE209E9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" t="74641" b="11612"/>
          <a:stretch/>
        </p:blipFill>
        <p:spPr>
          <a:xfrm>
            <a:off x="183650" y="8953500"/>
            <a:ext cx="17920700" cy="844083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9677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71D4D89-B984-6B3A-6D9E-44B14B90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637881"/>
            <a:ext cx="15951200" cy="530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DE047E-755F-B808-4AFA-B9E90E89DDDB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39E878-C37E-BBA2-5DB1-738E0BB080C4}"/>
              </a:ext>
            </a:extLst>
          </p:cNvPr>
          <p:cNvSpPr/>
          <p:nvPr/>
        </p:nvSpPr>
        <p:spPr>
          <a:xfrm flipV="1">
            <a:off x="1295400" y="7469385"/>
            <a:ext cx="3962400" cy="41731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B5492-6681-2E55-D3C1-440DB0757A7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E9F56D0-C36B-75C5-3770-805A1D33E5F8}"/>
              </a:ext>
            </a:extLst>
          </p:cNvPr>
          <p:cNvCxnSpPr>
            <a:cxnSpLocks/>
          </p:cNvCxnSpPr>
          <p:nvPr/>
        </p:nvCxnSpPr>
        <p:spPr>
          <a:xfrm flipH="1">
            <a:off x="669419" y="7899991"/>
            <a:ext cx="625981" cy="10769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30C599C-E4AA-3F48-4E80-01944B05EF5C}"/>
              </a:ext>
            </a:extLst>
          </p:cNvPr>
          <p:cNvCxnSpPr>
            <a:cxnSpLocks/>
          </p:cNvCxnSpPr>
          <p:nvPr/>
        </p:nvCxnSpPr>
        <p:spPr>
          <a:xfrm>
            <a:off x="5243413" y="7899105"/>
            <a:ext cx="877555" cy="107697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FEEBCAD-1484-A9AC-0D95-E4325293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89820" r="72595" b="961"/>
          <a:stretch/>
        </p:blipFill>
        <p:spPr>
          <a:xfrm>
            <a:off x="669419" y="8950055"/>
            <a:ext cx="5451549" cy="67335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4" name="포인트가 5개인 별[5] 23">
            <a:extLst>
              <a:ext uri="{FF2B5EF4-FFF2-40B4-BE49-F238E27FC236}">
                <a16:creationId xmlns:a16="http://schemas.microsoft.com/office/drawing/2014/main" id="{DC86D6C7-7D33-0D68-C1A1-83F6F3167154}"/>
              </a:ext>
            </a:extLst>
          </p:cNvPr>
          <p:cNvSpPr/>
          <p:nvPr/>
        </p:nvSpPr>
        <p:spPr>
          <a:xfrm>
            <a:off x="152400" y="8606212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7C51B-A0BD-B8AD-8EF7-8F72C42593EB}"/>
              </a:ext>
            </a:extLst>
          </p:cNvPr>
          <p:cNvSpPr txBox="1"/>
          <p:nvPr/>
        </p:nvSpPr>
        <p:spPr>
          <a:xfrm>
            <a:off x="-2057400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Objective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함수 정의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420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1" name="그림 2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54C908B4-B945-EB79-E58F-643404AA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3" y="2680685"/>
            <a:ext cx="15951200" cy="530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B2C72-1DB0-9BFE-D53E-430339E12B5E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F65C7-E87E-826C-455C-6814A592C057}"/>
              </a:ext>
            </a:extLst>
          </p:cNvPr>
          <p:cNvSpPr txBox="1"/>
          <p:nvPr/>
        </p:nvSpPr>
        <p:spPr>
          <a:xfrm>
            <a:off x="-2478187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Study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객체 학습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105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1" name="그림 2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54C908B4-B945-EB79-E58F-643404AA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3" y="2680685"/>
            <a:ext cx="15951200" cy="530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B2C72-1DB0-9BFE-D53E-430339E12B5E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7DB7FD-FE17-217F-D0FB-964277B1CB15}"/>
              </a:ext>
            </a:extLst>
          </p:cNvPr>
          <p:cNvSpPr/>
          <p:nvPr/>
        </p:nvSpPr>
        <p:spPr>
          <a:xfrm>
            <a:off x="845879" y="2957691"/>
            <a:ext cx="8145721" cy="8142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A16B74-54F6-5B11-1B62-283BD12510EA}"/>
              </a:ext>
            </a:extLst>
          </p:cNvPr>
          <p:cNvSpPr/>
          <p:nvPr/>
        </p:nvSpPr>
        <p:spPr>
          <a:xfrm>
            <a:off x="863600" y="2681181"/>
            <a:ext cx="15951200" cy="5553619"/>
          </a:xfrm>
          <a:prstGeom prst="rect">
            <a:avLst/>
          </a:prstGeom>
          <a:solidFill>
            <a:srgbClr val="000000">
              <a:alpha val="34902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63BCDB1D-1691-0AE6-4BEA-26FFF05D6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2" r="48063" b="79444"/>
          <a:stretch/>
        </p:blipFill>
        <p:spPr>
          <a:xfrm>
            <a:off x="4508035" y="5967144"/>
            <a:ext cx="13050249" cy="120032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CA4C12-CF1A-DD2D-6278-20B92CCA4949}"/>
              </a:ext>
            </a:extLst>
          </p:cNvPr>
          <p:cNvCxnSpPr>
            <a:cxnSpLocks/>
          </p:cNvCxnSpPr>
          <p:nvPr/>
        </p:nvCxnSpPr>
        <p:spPr>
          <a:xfrm>
            <a:off x="824620" y="3748540"/>
            <a:ext cx="3683415" cy="330932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6717679-8810-FB48-289B-92D5BDDD096C}"/>
              </a:ext>
            </a:extLst>
          </p:cNvPr>
          <p:cNvCxnSpPr>
            <a:cxnSpLocks/>
          </p:cNvCxnSpPr>
          <p:nvPr/>
        </p:nvCxnSpPr>
        <p:spPr>
          <a:xfrm>
            <a:off x="8989828" y="2957691"/>
            <a:ext cx="8568456" cy="300945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포인트가 5개인 별[5] 14">
            <a:extLst>
              <a:ext uri="{FF2B5EF4-FFF2-40B4-BE49-F238E27FC236}">
                <a16:creationId xmlns:a16="http://schemas.microsoft.com/office/drawing/2014/main" id="{56B10D17-5198-DA6D-4E80-0348F8FE9425}"/>
              </a:ext>
            </a:extLst>
          </p:cNvPr>
          <p:cNvSpPr/>
          <p:nvPr/>
        </p:nvSpPr>
        <p:spPr>
          <a:xfrm>
            <a:off x="17424400" y="5334985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064496-ED8A-CF09-7429-995639288FF5}"/>
              </a:ext>
            </a:extLst>
          </p:cNvPr>
          <p:cNvSpPr/>
          <p:nvPr/>
        </p:nvSpPr>
        <p:spPr>
          <a:xfrm>
            <a:off x="7294297" y="8497928"/>
            <a:ext cx="10615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0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direction</a:t>
            </a:r>
            <a:r>
              <a:rPr lang="en" altLang="ko-Kore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lang="en" altLang="ko-Kore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objective </a:t>
            </a:r>
            <a:r>
              <a:rPr lang="ko-KR" altLang="en-US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함수를 최소화할 것인지 최소화 할 것인지 입력        </a:t>
            </a:r>
            <a:r>
              <a:rPr lang="en" altLang="ko-Kore-KR" sz="2000" b="1" dirty="0" err="1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n_trials</a:t>
            </a:r>
            <a:r>
              <a:rPr lang="en" altLang="ko-Kore-KR" sz="20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 시도횟수</a:t>
            </a:r>
            <a:endParaRPr lang="en-US" altLang="ko-KR" sz="20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26009-E270-6CC7-D4ED-2436DB86FADF}"/>
              </a:ext>
            </a:extLst>
          </p:cNvPr>
          <p:cNvSpPr txBox="1"/>
          <p:nvPr/>
        </p:nvSpPr>
        <p:spPr>
          <a:xfrm>
            <a:off x="-2478187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Study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객체 학습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384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1" name="그림 20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54C908B4-B945-EB79-E58F-643404AA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3" y="2680685"/>
            <a:ext cx="15951200" cy="530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7B2C72-1DB0-9BFE-D53E-430339E12B5E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7DB7FD-FE17-217F-D0FB-964277B1CB15}"/>
              </a:ext>
            </a:extLst>
          </p:cNvPr>
          <p:cNvSpPr/>
          <p:nvPr/>
        </p:nvSpPr>
        <p:spPr>
          <a:xfrm>
            <a:off x="845879" y="2957691"/>
            <a:ext cx="8145721" cy="8142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2845E94-7CF7-1300-F049-508181C43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5" y="2701064"/>
            <a:ext cx="15937023" cy="5533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89D59A-BC1E-94C9-D3BB-6B8F2351C953}"/>
              </a:ext>
            </a:extLst>
          </p:cNvPr>
          <p:cNvSpPr txBox="1"/>
          <p:nvPr/>
        </p:nvSpPr>
        <p:spPr>
          <a:xfrm>
            <a:off x="-1868587" y="2090274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참고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Optuna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조기 종료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class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4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A93AAD12-18DC-2DE5-BFC0-621EF979D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47054"/>
            <a:ext cx="4205277" cy="430856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08D7D90A-E612-F01F-B9DD-EBFD8F489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18205"/>
            <a:ext cx="7514167" cy="270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F593F0-E4BA-16C7-80E5-207EB8623D84}"/>
              </a:ext>
            </a:extLst>
          </p:cNvPr>
          <p:cNvSpPr txBox="1"/>
          <p:nvPr/>
        </p:nvSpPr>
        <p:spPr>
          <a:xfrm>
            <a:off x="152400" y="637535"/>
            <a:ext cx="1833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추가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)</a:t>
            </a:r>
            <a:r>
              <a:rPr kumimoji="1" lang="ko-KR" altLang="en-US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4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HPO </a:t>
            </a:r>
            <a:r>
              <a:rPr kumimoji="1" lang="en-US" altLang="ko-KR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(Hyper-Parameter Optimization)</a:t>
            </a:r>
            <a:r>
              <a:rPr kumimoji="1" lang="ko-KR" altLang="en-US" sz="2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Framework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</a:t>
            </a:r>
            <a:r>
              <a:rPr kumimoji="1" lang="en-US" altLang="ko-KR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‘OPTUNA’</a:t>
            </a:r>
            <a:r>
              <a:rPr kumimoji="1" lang="ko-KR" altLang="en-US" sz="4000" dirty="0" err="1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를</a:t>
            </a:r>
            <a:r>
              <a:rPr kumimoji="1" lang="ko-KR" altLang="en-US" sz="4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통한 성능개선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CAB79-D9F4-A673-04E4-47E05AE74693}"/>
              </a:ext>
            </a:extLst>
          </p:cNvPr>
          <p:cNvSpPr txBox="1"/>
          <p:nvPr/>
        </p:nvSpPr>
        <p:spPr>
          <a:xfrm>
            <a:off x="8001000" y="7898365"/>
            <a:ext cx="9089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최종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모델의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RMSE:</a:t>
            </a:r>
            <a:r>
              <a:rPr kumimoji="1" lang="ko-KR" altLang="en-US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4400" dirty="0">
                <a:highlight>
                  <a:srgbClr val="FFFF00"/>
                </a:highlight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2699.167549635</a:t>
            </a:r>
            <a:endParaRPr kumimoji="1" lang="ko-Kore-KR" altLang="en-US" sz="4400" dirty="0">
              <a:highlight>
                <a:srgbClr val="FFFF00"/>
              </a:highlight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3F81D232-4F93-4A34-59B1-D295AFA2D814}"/>
              </a:ext>
            </a:extLst>
          </p:cNvPr>
          <p:cNvSpPr/>
          <p:nvPr/>
        </p:nvSpPr>
        <p:spPr>
          <a:xfrm>
            <a:off x="953386" y="6126433"/>
            <a:ext cx="4205277" cy="769667"/>
          </a:xfrm>
          <a:prstGeom prst="fram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52C85B2-019B-0C8E-29E3-DB28BD1020C5}"/>
              </a:ext>
            </a:extLst>
          </p:cNvPr>
          <p:cNvSpPr/>
          <p:nvPr/>
        </p:nvSpPr>
        <p:spPr>
          <a:xfrm>
            <a:off x="6266947" y="5740170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A9402-D467-1ECB-6C48-FE46E367E419}"/>
              </a:ext>
            </a:extLst>
          </p:cNvPr>
          <p:cNvSpPr txBox="1"/>
          <p:nvPr/>
        </p:nvSpPr>
        <p:spPr>
          <a:xfrm>
            <a:off x="9363170" y="3687798"/>
            <a:ext cx="600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최종모델  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8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ExtraTreesRegressor</a:t>
            </a:r>
            <a:r>
              <a:rPr lang="en-US" altLang="ko-KR" sz="28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&gt;</a:t>
            </a:r>
            <a:endParaRPr lang="ko-KR" altLang="en-US" sz="28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0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82" y="0"/>
            <a:ext cx="6436190" cy="10316446"/>
            <a:chOff x="0" y="0"/>
            <a:chExt cx="6436190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2107" y="3426793"/>
            <a:ext cx="4363810" cy="49524"/>
            <a:chOff x="10252107" y="3833667"/>
            <a:chExt cx="4363810" cy="4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107" y="3833667"/>
              <a:ext cx="4363810" cy="4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2107" y="6950602"/>
            <a:ext cx="4363810" cy="49524"/>
            <a:chOff x="10252107" y="7357476"/>
            <a:chExt cx="4363810" cy="4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107" y="7357476"/>
              <a:ext cx="4363810" cy="4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1395" y="4216290"/>
            <a:ext cx="3713401" cy="4575067"/>
            <a:chOff x="1361395" y="4216290"/>
            <a:chExt cx="3713401" cy="4575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395" y="4216290"/>
              <a:ext cx="3713401" cy="4575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8095" y="2247900"/>
            <a:ext cx="806723" cy="991725"/>
            <a:chOff x="11998095" y="2654774"/>
            <a:chExt cx="806723" cy="991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8095" y="2654774"/>
              <a:ext cx="806723" cy="991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00182" y="5810653"/>
            <a:ext cx="932991" cy="907954"/>
            <a:chOff x="12000182" y="6217527"/>
            <a:chExt cx="932991" cy="907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0182" y="6217527"/>
              <a:ext cx="932991" cy="907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A39DA-9A68-35CC-60EC-99153020D4FD}"/>
              </a:ext>
            </a:extLst>
          </p:cNvPr>
          <p:cNvSpPr txBox="1"/>
          <p:nvPr/>
        </p:nvSpPr>
        <p:spPr>
          <a:xfrm>
            <a:off x="571877" y="930478"/>
            <a:ext cx="533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</a:t>
            </a:r>
            <a:r>
              <a:rPr kumimoji="1" lang="ko-KR" altLang="en-US" sz="44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🤔</a:t>
            </a:r>
            <a:endParaRPr kumimoji="1" lang="en-US" altLang="ko-KR" sz="44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/>
            <a:endParaRPr kumimoji="1" lang="en-US" altLang="ko-KR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/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서울대공원은 언제  </a:t>
            </a:r>
            <a:endParaRPr kumimoji="1" lang="en-US" altLang="ko-KR" sz="4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</a:t>
            </a:r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사람이 제일 적을까</a:t>
            </a:r>
            <a:r>
              <a:rPr kumimoji="1" lang="en-US" altLang="ko-KR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?</a:t>
            </a:r>
            <a:r>
              <a:rPr kumimoji="1" lang="ko-KR" altLang="en-US" sz="4000" dirty="0">
                <a:solidFill>
                  <a:schemeClr val="bg1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THECandybar" panose="02020503020101020101" pitchFamily="18" charset="-127"/>
              </a:rPr>
              <a:t> </a:t>
            </a:r>
            <a:endParaRPr kumimoji="1" lang="ko-Kore-KR" altLang="en-US" sz="4000" dirty="0">
              <a:solidFill>
                <a:schemeClr val="bg1"/>
              </a:solidFill>
              <a:latin typeface="S-Core Dream 6 Bold" panose="020B0703030302020204" pitchFamily="34" charset="-127"/>
              <a:ea typeface="S-Core Dream 6 Bold" panose="020B0703030302020204" pitchFamily="34" charset="-127"/>
              <a:cs typeface="THECandybar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D076E-EC33-44D9-391B-B9CD8393ED58}"/>
              </a:ext>
            </a:extLst>
          </p:cNvPr>
          <p:cNvSpPr txBox="1"/>
          <p:nvPr/>
        </p:nvSpPr>
        <p:spPr>
          <a:xfrm>
            <a:off x="10222794" y="3451555"/>
            <a:ext cx="5638800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서울대공원의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입장객 수를 예측하여 </a:t>
            </a:r>
            <a:endParaRPr kumimoji="1" lang="en-US" altLang="ko-KR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방문하기 좋은 최적의 날을 찾아보자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!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0DE0D-AA54-90E9-1A23-053F341F4A30}"/>
              </a:ext>
            </a:extLst>
          </p:cNvPr>
          <p:cNvSpPr txBox="1"/>
          <p:nvPr/>
        </p:nvSpPr>
        <p:spPr>
          <a:xfrm>
            <a:off x="15468600" y="627102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목표 및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6C77D-1860-BA47-1A61-CDDA5A548125}"/>
              </a:ext>
            </a:extLst>
          </p:cNvPr>
          <p:cNvSpPr txBox="1"/>
          <p:nvPr/>
        </p:nvSpPr>
        <p:spPr>
          <a:xfrm>
            <a:off x="9248582" y="7000126"/>
            <a:ext cx="6436190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대공원역 </a:t>
            </a:r>
            <a:r>
              <a:rPr kumimoji="1" lang="ko-KR" altLang="en-US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하차자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수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방학 여부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공휴일 여부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날씨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습도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기온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등 다양한 변수를 통한 예측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CCDB944-55D5-D975-3854-5F4271EAA1EC}"/>
              </a:ext>
            </a:extLst>
          </p:cNvPr>
          <p:cNvSpPr txBox="1"/>
          <p:nvPr/>
        </p:nvSpPr>
        <p:spPr>
          <a:xfrm>
            <a:off x="5867400" y="2921168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최종결과 및 결론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사각형 설명선[R] 6">
            <a:extLst>
              <a:ext uri="{FF2B5EF4-FFF2-40B4-BE49-F238E27FC236}">
                <a16:creationId xmlns:a16="http://schemas.microsoft.com/office/drawing/2014/main" id="{0C8B85B9-AE3B-5BD4-E9E1-4707D4DF6A2A}"/>
              </a:ext>
            </a:extLst>
          </p:cNvPr>
          <p:cNvSpPr/>
          <p:nvPr/>
        </p:nvSpPr>
        <p:spPr>
          <a:xfrm>
            <a:off x="5298949" y="3415679"/>
            <a:ext cx="9004539" cy="1905000"/>
          </a:xfrm>
          <a:prstGeom prst="wedgeRoundRectCallout">
            <a:avLst>
              <a:gd name="adj1" fmla="val 35137"/>
              <a:gd name="adj2" fmla="val 7143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5544800" y="655356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예측결과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방문</a:t>
            </a:r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 희망 날짜 입력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F49DA3-A492-10A7-DEEF-0ECA161D53A5}"/>
              </a:ext>
            </a:extLst>
          </p:cNvPr>
          <p:cNvSpPr/>
          <p:nvPr/>
        </p:nvSpPr>
        <p:spPr>
          <a:xfrm>
            <a:off x="5679949" y="4006899"/>
            <a:ext cx="96299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“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우리 </a:t>
            </a:r>
            <a:r>
              <a:rPr lang="ko-KR" altLang="en-US" sz="2800" b="1" dirty="0" err="1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쿠빅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컨퍼런스도 끝났는데 내일 서울대공원 가자 </a:t>
            </a:r>
            <a:r>
              <a:rPr lang="en-US" altLang="ko-KR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!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“</a:t>
            </a:r>
            <a:r>
              <a:rPr lang="ko-KR" altLang="en-US" sz="2800" b="1" dirty="0">
                <a:solidFill>
                  <a:srgbClr val="000000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endParaRPr lang="en-US" altLang="ko-KR" sz="2800" b="1" dirty="0">
              <a:solidFill>
                <a:srgbClr val="000000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911956-F080-9AA7-B6B5-E6899DB2CAEE}"/>
              </a:ext>
            </a:extLst>
          </p:cNvPr>
          <p:cNvSpPr/>
          <p:nvPr/>
        </p:nvSpPr>
        <p:spPr>
          <a:xfrm>
            <a:off x="8786558" y="47719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2022-07-09</a:t>
            </a:r>
            <a:r>
              <a:rPr lang="ko-KR" altLang="en-US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토</a:t>
            </a:r>
            <a:r>
              <a:rPr lang="en-US" altLang="ko-KR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026" name="Picture 2" descr="내가 주운 뽀로로 루피짤 모음 : 네이버 블로그">
            <a:extLst>
              <a:ext uri="{FF2B5EF4-FFF2-40B4-BE49-F238E27FC236}">
                <a16:creationId xmlns:a16="http://schemas.microsoft.com/office/drawing/2014/main" id="{C0180CE9-C37E-721A-DA2D-AA77EBC7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375" y="5600700"/>
            <a:ext cx="2330225" cy="31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B99DD8-A62D-0A3B-29F7-99D9DFFA78DC}"/>
              </a:ext>
            </a:extLst>
          </p:cNvPr>
          <p:cNvSpPr txBox="1"/>
          <p:nvPr/>
        </p:nvSpPr>
        <p:spPr>
          <a:xfrm>
            <a:off x="13138375" y="8877300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쿠빅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15</a:t>
            </a:r>
            <a:r>
              <a:rPr kumimoji="1" lang="ko-KR" altLang="en-US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기 </a:t>
            </a:r>
            <a:r>
              <a:rPr kumimoji="1" lang="en-US" altLang="ko-KR" sz="24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OOO</a:t>
            </a:r>
            <a:endParaRPr kumimoji="1" lang="ko-Kore-KR" altLang="en-US" sz="24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19BA3DE7-E1FE-DCBE-DA35-2589C8A47FA9}"/>
              </a:ext>
            </a:extLst>
          </p:cNvPr>
          <p:cNvGrpSpPr/>
          <p:nvPr/>
        </p:nvGrpSpPr>
        <p:grpSpPr>
          <a:xfrm>
            <a:off x="843194" y="4138529"/>
            <a:ext cx="3713401" cy="4575067"/>
            <a:chOff x="1361395" y="4216290"/>
            <a:chExt cx="3713401" cy="4575067"/>
          </a:xfrm>
        </p:grpSpPr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E4CC367E-3437-0182-E353-94A2D1D4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395" y="4216290"/>
              <a:ext cx="3713401" cy="4575067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58405781-7016-1B03-A609-DEFA8B6F9EF0}"/>
              </a:ext>
            </a:extLst>
          </p:cNvPr>
          <p:cNvGrpSpPr/>
          <p:nvPr/>
        </p:nvGrpSpPr>
        <p:grpSpPr>
          <a:xfrm>
            <a:off x="3048000" y="7814373"/>
            <a:ext cx="924304" cy="1062927"/>
            <a:chOff x="1773830" y="7433373"/>
            <a:chExt cx="1260337" cy="1546768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27856727-6FEE-5D0E-684E-E5BA09E2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B2BCF67C-D9D2-09D2-CDC5-9423301FC5DA}"/>
              </a:ext>
            </a:extLst>
          </p:cNvPr>
          <p:cNvGrpSpPr/>
          <p:nvPr/>
        </p:nvGrpSpPr>
        <p:grpSpPr>
          <a:xfrm>
            <a:off x="4170481" y="7814373"/>
            <a:ext cx="924304" cy="1062927"/>
            <a:chOff x="3358463" y="7433373"/>
            <a:chExt cx="1260337" cy="1546768"/>
          </a:xfrm>
        </p:grpSpPr>
        <p:pic>
          <p:nvPicPr>
            <p:cNvPr id="29" name="Object 8">
              <a:extLst>
                <a:ext uri="{FF2B5EF4-FFF2-40B4-BE49-F238E27FC236}">
                  <a16:creationId xmlns:a16="http://schemas.microsoft.com/office/drawing/2014/main" id="{862DED7B-A646-ABFD-71E0-386AD5DF0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91CBC7D7-B4EA-8061-8AA7-3DCDAB34680E}"/>
              </a:ext>
            </a:extLst>
          </p:cNvPr>
          <p:cNvGrpSpPr/>
          <p:nvPr/>
        </p:nvGrpSpPr>
        <p:grpSpPr>
          <a:xfrm>
            <a:off x="5292962" y="7814372"/>
            <a:ext cx="924304" cy="1062927"/>
            <a:chOff x="4943097" y="7433373"/>
            <a:chExt cx="1260337" cy="1546768"/>
          </a:xfrm>
        </p:grpSpPr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C9CF96D4-69C5-B594-E26B-E1D577BC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410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5544800" y="655356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예측결과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방문 희망 날짜 입력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0EFFE-5464-AA86-719E-483A8BD37638}"/>
              </a:ext>
            </a:extLst>
          </p:cNvPr>
          <p:cNvSpPr txBox="1"/>
          <p:nvPr/>
        </p:nvSpPr>
        <p:spPr>
          <a:xfrm>
            <a:off x="-685800" y="3435142"/>
            <a:ext cx="7829143" cy="6338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날짜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2022-07-09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토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여름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공휴일여부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쉬는날여부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방학여부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1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강수여부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 습도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83.54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대공원역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하차자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4237 (3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개년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평균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미세먼지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  30 (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좋음의 최고치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최고기온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32</a:t>
            </a:r>
          </a:p>
          <a:p>
            <a:pPr algn="ctr">
              <a:lnSpc>
                <a:spcPct val="150000"/>
              </a:lnSpc>
            </a:pP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19592E4-C004-81E6-F991-492D1E29D7EC}"/>
              </a:ext>
            </a:extLst>
          </p:cNvPr>
          <p:cNvSpPr/>
          <p:nvPr/>
        </p:nvSpPr>
        <p:spPr>
          <a:xfrm>
            <a:off x="907746" y="4297710"/>
            <a:ext cx="4504987" cy="5112990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1042-2343-42B6-93C9-DC094B1C3A4B}"/>
              </a:ext>
            </a:extLst>
          </p:cNvPr>
          <p:cNvSpPr txBox="1"/>
          <p:nvPr/>
        </p:nvSpPr>
        <p:spPr>
          <a:xfrm>
            <a:off x="-1447800" y="4072235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Input Data&gt;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CD521BB-086E-16A0-F91E-169BB00B0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33"/>
          <a:stretch/>
        </p:blipFill>
        <p:spPr>
          <a:xfrm>
            <a:off x="1129029" y="2687231"/>
            <a:ext cx="9292309" cy="11608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C88C93AA-D595-4162-EAA0-319C79A4A598}"/>
              </a:ext>
            </a:extLst>
          </p:cNvPr>
          <p:cNvSpPr/>
          <p:nvPr/>
        </p:nvSpPr>
        <p:spPr>
          <a:xfrm>
            <a:off x="5710595" y="6284703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2674E141-4962-9651-65EC-1B3C89A981DD}"/>
              </a:ext>
            </a:extLst>
          </p:cNvPr>
          <p:cNvSpPr/>
          <p:nvPr/>
        </p:nvSpPr>
        <p:spPr>
          <a:xfrm>
            <a:off x="9975547" y="6281237"/>
            <a:ext cx="891583" cy="38626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CB909-649A-8E83-222F-92EA28A0E22F}"/>
              </a:ext>
            </a:extLst>
          </p:cNvPr>
          <p:cNvSpPr txBox="1"/>
          <p:nvPr/>
        </p:nvSpPr>
        <p:spPr>
          <a:xfrm>
            <a:off x="9829800" y="5905500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Output 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E3994-F5D0-E963-F993-869774B3146E}"/>
              </a:ext>
            </a:extLst>
          </p:cNvPr>
          <p:cNvSpPr txBox="1"/>
          <p:nvPr/>
        </p:nvSpPr>
        <p:spPr>
          <a:xfrm>
            <a:off x="9829800" y="6323489"/>
            <a:ext cx="9169878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 토요일 예상 입장객 수 </a:t>
            </a: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약 </a:t>
            </a:r>
            <a:r>
              <a:rPr lang="en-US" altLang="ko-KR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6459</a:t>
            </a: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명 </a:t>
            </a:r>
            <a:r>
              <a:rPr lang="en-US" altLang="ko-KR" sz="16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반올림 값</a:t>
            </a:r>
            <a:r>
              <a:rPr lang="en-US" altLang="ko-KR" sz="16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558FBE9-C6F8-639E-A8E6-F02AF6DA76B5}"/>
              </a:ext>
            </a:extLst>
          </p:cNvPr>
          <p:cNvSpPr/>
          <p:nvPr/>
        </p:nvSpPr>
        <p:spPr>
          <a:xfrm>
            <a:off x="6927547" y="5981700"/>
            <a:ext cx="2711263" cy="1143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/>
              <a:t>최종모델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0ADA9CC-6946-B8B2-BA0A-36FA03610646}"/>
              </a:ext>
            </a:extLst>
          </p:cNvPr>
          <p:cNvSpPr/>
          <p:nvPr/>
        </p:nvSpPr>
        <p:spPr>
          <a:xfrm>
            <a:off x="11455215" y="5616550"/>
            <a:ext cx="6064132" cy="2270318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92E39D5-083C-885B-C9ED-7763D3C99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9"/>
          <a:stretch/>
        </p:blipFill>
        <p:spPr>
          <a:xfrm>
            <a:off x="8297268" y="8285817"/>
            <a:ext cx="9292309" cy="99450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7" name="포인트가 5개인 별[5] 26">
            <a:extLst>
              <a:ext uri="{FF2B5EF4-FFF2-40B4-BE49-F238E27FC236}">
                <a16:creationId xmlns:a16="http://schemas.microsoft.com/office/drawing/2014/main" id="{8E815200-5050-C6B6-5F30-091E70B9E8EA}"/>
              </a:ext>
            </a:extLst>
          </p:cNvPr>
          <p:cNvSpPr/>
          <p:nvPr/>
        </p:nvSpPr>
        <p:spPr>
          <a:xfrm>
            <a:off x="307210" y="2171700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28" name="포인트가 5개인 별[5] 27">
            <a:extLst>
              <a:ext uri="{FF2B5EF4-FFF2-40B4-BE49-F238E27FC236}">
                <a16:creationId xmlns:a16="http://schemas.microsoft.com/office/drawing/2014/main" id="{B6043C94-25C2-8F98-0333-8EC5F0593BC6}"/>
              </a:ext>
            </a:extLst>
          </p:cNvPr>
          <p:cNvSpPr/>
          <p:nvPr/>
        </p:nvSpPr>
        <p:spPr>
          <a:xfrm>
            <a:off x="17373600" y="4991100"/>
            <a:ext cx="517019" cy="53340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95C3906-CE23-ABE1-D33F-7139B3FAE524}"/>
                  </a:ext>
                </a:extLst>
              </p14:cNvPr>
              <p14:cNvContentPartPr/>
              <p14:nvPr/>
            </p14:nvContentPartPr>
            <p14:xfrm>
              <a:off x="8912369" y="9103429"/>
              <a:ext cx="1064520" cy="622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95C3906-CE23-ABE1-D33F-7139B3FAE5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76369" y="9031789"/>
                <a:ext cx="1136160" cy="2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197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5544800" y="655356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예측결과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899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결론</a:t>
            </a:r>
            <a:endParaRPr kumimoji="1" lang="ko-Kore-KR" altLang="en-US" sz="5000" dirty="0">
              <a:solidFill>
                <a:srgbClr val="568B35"/>
              </a:solidFill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CB909-649A-8E83-222F-92EA28A0E22F}"/>
              </a:ext>
            </a:extLst>
          </p:cNvPr>
          <p:cNvSpPr txBox="1"/>
          <p:nvPr/>
        </p:nvSpPr>
        <p:spPr>
          <a:xfrm>
            <a:off x="9413397" y="3391833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Output 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E3994-F5D0-E963-F993-869774B3146E}"/>
              </a:ext>
            </a:extLst>
          </p:cNvPr>
          <p:cNvSpPr txBox="1"/>
          <p:nvPr/>
        </p:nvSpPr>
        <p:spPr>
          <a:xfrm>
            <a:off x="9445295" y="3944323"/>
            <a:ext cx="9169878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 토요일 예상 입장객 수 </a:t>
            </a:r>
            <a:endParaRPr lang="en-US" altLang="ko-KR" sz="250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약 </a:t>
            </a:r>
            <a:r>
              <a:rPr lang="en-US" altLang="ko-KR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6459</a:t>
            </a:r>
            <a:r>
              <a:rPr lang="ko-KR" altLang="en-US" sz="2500" b="1" dirty="0">
                <a:solidFill>
                  <a:srgbClr val="0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명 </a:t>
            </a:r>
            <a:r>
              <a:rPr lang="en-US" altLang="ko-KR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반올림 값</a:t>
            </a:r>
            <a:r>
              <a:rPr lang="en-US" altLang="ko-KR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017F-C1CF-9592-2612-92DD5C6B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3" y="3632543"/>
            <a:ext cx="9001054" cy="56149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3B1534-6280-75E6-C556-AB12CE985DEF}"/>
              </a:ext>
            </a:extLst>
          </p:cNvPr>
          <p:cNvSpPr txBox="1"/>
          <p:nvPr/>
        </p:nvSpPr>
        <p:spPr>
          <a:xfrm>
            <a:off x="1066800" y="3004089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 err="1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Kmeans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Clustering (n=3) 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F469C5-E44D-4CD9-700E-E647AFA2C887}"/>
              </a:ext>
            </a:extLst>
          </p:cNvPr>
          <p:cNvSpPr txBox="1"/>
          <p:nvPr/>
        </p:nvSpPr>
        <p:spPr>
          <a:xfrm>
            <a:off x="2438400" y="4120790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dirty="0">
                <a:solidFill>
                  <a:srgbClr val="66C2A5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한산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9,312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이하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66295-D37C-9E50-70C6-1537CCECB427}"/>
              </a:ext>
            </a:extLst>
          </p:cNvPr>
          <p:cNvSpPr txBox="1"/>
          <p:nvPr/>
        </p:nvSpPr>
        <p:spPr>
          <a:xfrm>
            <a:off x="3429000" y="5473763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solidFill>
                  <a:srgbClr val="FC8D6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보통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9,312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초과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23,117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이하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EBA12-F909-DD0C-6055-F544D8798E08}"/>
              </a:ext>
            </a:extLst>
          </p:cNvPr>
          <p:cNvSpPr txBox="1"/>
          <p:nvPr/>
        </p:nvSpPr>
        <p:spPr>
          <a:xfrm>
            <a:off x="5090040" y="7531771"/>
            <a:ext cx="91698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0" i="0" dirty="0">
                <a:solidFill>
                  <a:srgbClr val="8DA0CB"/>
                </a:solidFill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혼잡</a:t>
            </a:r>
            <a:r>
              <a:rPr lang="ko-KR" altLang="en-US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b="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23,117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명 초과</a:t>
            </a:r>
            <a:endParaRPr lang="en-US" altLang="ko-KR" sz="2500" b="0" dirty="0">
              <a:effectLst/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081DCFF1-4A68-83E7-188A-759F23A10BC5}"/>
              </a:ext>
            </a:extLst>
          </p:cNvPr>
          <p:cNvSpPr/>
          <p:nvPr/>
        </p:nvSpPr>
        <p:spPr>
          <a:xfrm rot="5400000">
            <a:off x="13646948" y="5887511"/>
            <a:ext cx="716683" cy="38039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85410894-D29D-E831-E3E2-F60B5213DF0B}"/>
              </a:ext>
            </a:extLst>
          </p:cNvPr>
          <p:cNvSpPr/>
          <p:nvPr/>
        </p:nvSpPr>
        <p:spPr>
          <a:xfrm>
            <a:off x="10972800" y="3238500"/>
            <a:ext cx="6339447" cy="2270318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0B4B5BDE-616E-CE06-899E-C90147B1FA17}"/>
              </a:ext>
            </a:extLst>
          </p:cNvPr>
          <p:cNvSpPr/>
          <p:nvPr/>
        </p:nvSpPr>
        <p:spPr>
          <a:xfrm>
            <a:off x="10881753" y="6619665"/>
            <a:ext cx="6339447" cy="2270318"/>
          </a:xfrm>
          <a:prstGeom prst="roundRect">
            <a:avLst>
              <a:gd name="adj" fmla="val 10689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461B0A-6464-C179-5B13-085C1E156736}"/>
              </a:ext>
            </a:extLst>
          </p:cNvPr>
          <p:cNvSpPr txBox="1"/>
          <p:nvPr/>
        </p:nvSpPr>
        <p:spPr>
          <a:xfrm>
            <a:off x="9427306" y="7116299"/>
            <a:ext cx="9169878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서울대공원 </a:t>
            </a:r>
            <a:r>
              <a:rPr lang="ko-KR" altLang="en-US" sz="2500" dirty="0">
                <a:solidFill>
                  <a:srgbClr val="66C2A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한산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할 예정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7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 토요일은 </a:t>
            </a:r>
            <a:r>
              <a:rPr lang="ko-KR" altLang="en-US" sz="2500" b="0" dirty="0">
                <a:solidFill>
                  <a:srgbClr val="000000"/>
                </a:solidFill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방문날짜로 적정하다</a:t>
            </a:r>
            <a:endParaRPr lang="en-US" altLang="ko-KR" sz="2500" b="0" dirty="0">
              <a:solidFill>
                <a:srgbClr val="000000"/>
              </a:solidFill>
              <a:effectLst/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7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27A8D5-C7DA-40A0-CEB6-1D60F0028DCA}"/>
              </a:ext>
            </a:extLst>
          </p:cNvPr>
          <p:cNvSpPr txBox="1"/>
          <p:nvPr/>
        </p:nvSpPr>
        <p:spPr>
          <a:xfrm>
            <a:off x="5867400" y="2921168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보완점 및 </a:t>
            </a:r>
            <a:r>
              <a:rPr kumimoji="1" lang="en-US" altLang="ko-KR" sz="6000" dirty="0" err="1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QnA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5F3C50-F6E4-440A-B6F5-F1716F6B194D}"/>
              </a:ext>
            </a:extLst>
          </p:cNvPr>
          <p:cNvSpPr txBox="1"/>
          <p:nvPr/>
        </p:nvSpPr>
        <p:spPr>
          <a:xfrm>
            <a:off x="14622381" y="655356"/>
            <a:ext cx="2979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보완점 및 </a:t>
            </a:r>
            <a:r>
              <a:rPr lang="en-US" altLang="ko-KR" sz="3000" b="1" dirty="0" err="1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QnA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5793F-0130-75B7-DB4C-6BBE0E8BADA4}"/>
              </a:ext>
            </a:extLst>
          </p:cNvPr>
          <p:cNvSpPr txBox="1"/>
          <p:nvPr/>
        </p:nvSpPr>
        <p:spPr>
          <a:xfrm>
            <a:off x="609600" y="495300"/>
            <a:ext cx="68362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5000" dirty="0">
                <a:solidFill>
                  <a:srgbClr val="568B35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보완점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02E553-514A-7F3A-EF2E-7AD89782DD26}"/>
              </a:ext>
            </a:extLst>
          </p:cNvPr>
          <p:cNvSpPr txBox="1"/>
          <p:nvPr/>
        </p:nvSpPr>
        <p:spPr>
          <a:xfrm>
            <a:off x="609600" y="3009900"/>
            <a:ext cx="17373600" cy="531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평소보다 입장객이 극심하게 몰리는 날이 이상치에 해당했기 때문에 예측하는 것이 쉽지 않았다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2.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 날씨에 기반한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feature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들의 경우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데이터 자체의 불확실성이 크다는 점을 감안해야 한다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3.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 미세먼지 농도와 평균 습도의 경우 현재 기준 모레까지의 예보가 가능하므로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3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일 이후의 날짜의 방문에 대한 적정성을 따져야 할 경우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해당 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feature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값을 새롭게 예측해야 한다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kumimoji="1" lang="en-US" altLang="ko-Kore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4.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  </a:t>
            </a:r>
            <a:r>
              <a:rPr kumimoji="1" lang="ko-Kore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시계열</a:t>
            </a:r>
            <a:r>
              <a:rPr kumimoji="1" lang="ko-KR" altLang="en-US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분석 또한 적용되었으면 하는 아쉬움이 존재했다</a:t>
            </a:r>
            <a:r>
              <a:rPr kumimoji="1" lang="en-US" altLang="ko-KR" sz="3200" dirty="0"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.</a:t>
            </a:r>
            <a:endParaRPr kumimoji="1" lang="ko-Kore-KR" altLang="en-US" sz="3200" dirty="0"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ABAB5F7-1A0F-0AE3-9462-21D29A7FD783}"/>
              </a:ext>
            </a:extLst>
          </p:cNvPr>
          <p:cNvCxnSpPr>
            <a:cxnSpLocks/>
          </p:cNvCxnSpPr>
          <p:nvPr/>
        </p:nvCxnSpPr>
        <p:spPr>
          <a:xfrm>
            <a:off x="0" y="4229100"/>
            <a:ext cx="179832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6504C213-E197-D6DA-266D-284BD3E0C05E}"/>
              </a:ext>
            </a:extLst>
          </p:cNvPr>
          <p:cNvCxnSpPr>
            <a:cxnSpLocks/>
          </p:cNvCxnSpPr>
          <p:nvPr/>
        </p:nvCxnSpPr>
        <p:spPr>
          <a:xfrm>
            <a:off x="0" y="5448300"/>
            <a:ext cx="179832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1F3FF43-7CA1-AE58-15F1-6B2835DEB496}"/>
              </a:ext>
            </a:extLst>
          </p:cNvPr>
          <p:cNvCxnSpPr>
            <a:cxnSpLocks/>
          </p:cNvCxnSpPr>
          <p:nvPr/>
        </p:nvCxnSpPr>
        <p:spPr>
          <a:xfrm>
            <a:off x="0" y="7353300"/>
            <a:ext cx="179832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25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27A8D5-C7DA-40A0-CEB6-1D60F0028DCA}"/>
              </a:ext>
            </a:extLst>
          </p:cNvPr>
          <p:cNvSpPr txBox="1"/>
          <p:nvPr/>
        </p:nvSpPr>
        <p:spPr>
          <a:xfrm>
            <a:off x="5143500" y="4076700"/>
            <a:ext cx="8001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5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감사합니다</a:t>
            </a:r>
            <a:endParaRPr kumimoji="1" lang="ko-Kore-KR" altLang="en-US" sz="115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02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5" y="59670"/>
            <a:ext cx="6094592" cy="7150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31731" y="5229656"/>
            <a:ext cx="2545988" cy="4544135"/>
            <a:chOff x="14631731" y="5229656"/>
            <a:chExt cx="2545988" cy="45441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1731" y="5229656"/>
              <a:ext cx="2545988" cy="454413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B3758F-1A7E-6548-73E7-B3B0E839579B}"/>
              </a:ext>
            </a:extLst>
          </p:cNvPr>
          <p:cNvSpPr txBox="1"/>
          <p:nvPr/>
        </p:nvSpPr>
        <p:spPr>
          <a:xfrm>
            <a:off x="6705600" y="2921168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EDA</a:t>
            </a:r>
            <a:endParaRPr kumimoji="1" lang="ko-Kore-KR" altLang="en-US" sz="6000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06B60DF-E6F3-CAD2-0B94-79058D1A18DD}"/>
              </a:ext>
            </a:extLst>
          </p:cNvPr>
          <p:cNvSpPr/>
          <p:nvPr/>
        </p:nvSpPr>
        <p:spPr>
          <a:xfrm>
            <a:off x="0" y="3812382"/>
            <a:ext cx="18333516" cy="36933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762000" y="58912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데이터셋 구축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CD17F-BFE3-2C7E-97C7-C04F5B01ACB9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C78A49-8429-03B6-9FC6-BC535EC51589}"/>
              </a:ext>
            </a:extLst>
          </p:cNvPr>
          <p:cNvSpPr txBox="1"/>
          <p:nvPr/>
        </p:nvSpPr>
        <p:spPr>
          <a:xfrm>
            <a:off x="3710713" y="6500763"/>
            <a:ext cx="499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2016~2018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(3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개년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9DEBC-4063-0219-B110-5593CE84CC24}"/>
              </a:ext>
            </a:extLst>
          </p:cNvPr>
          <p:cNvSpPr txBox="1"/>
          <p:nvPr/>
        </p:nvSpPr>
        <p:spPr>
          <a:xfrm>
            <a:off x="10867787" y="6459434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2019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(1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개년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89E2C-77E1-2B06-40EE-DE45CC4819D5}"/>
              </a:ext>
            </a:extLst>
          </p:cNvPr>
          <p:cNvSpPr txBox="1"/>
          <p:nvPr/>
        </p:nvSpPr>
        <p:spPr>
          <a:xfrm>
            <a:off x="5597155" y="8651581"/>
            <a:ext cx="918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※ 2020~2021 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데이터의 경우 코로나로 인한 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Target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값의 특수성을 고려하여 제외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3E475-519E-72EC-E6A0-7BF6B05EE2D0}"/>
              </a:ext>
            </a:extLst>
          </p:cNvPr>
          <p:cNvSpPr txBox="1"/>
          <p:nvPr/>
        </p:nvSpPr>
        <p:spPr>
          <a:xfrm>
            <a:off x="6448187" y="79629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13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개의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Feature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&amp;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개의  </a:t>
            </a:r>
            <a:r>
              <a:rPr lang="en-US" altLang="ko-KR" sz="3200" b="1" dirty="0">
                <a:solidFill>
                  <a:srgbClr val="0070C0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Target</a:t>
            </a:r>
            <a:endParaRPr lang="ko-KR" altLang="en-US" sz="3200" b="1" dirty="0">
              <a:solidFill>
                <a:srgbClr val="0070C0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2E68985-AD7C-6A07-7EFE-7C41A7A12BB8}"/>
              </a:ext>
            </a:extLst>
          </p:cNvPr>
          <p:cNvSpPr/>
          <p:nvPr/>
        </p:nvSpPr>
        <p:spPr>
          <a:xfrm>
            <a:off x="4712587" y="4233736"/>
            <a:ext cx="2971800" cy="204364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dirty="0">
                <a:latin typeface="+mn-ea"/>
              </a:rPr>
              <a:t>Train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(1096</a:t>
            </a:r>
            <a:r>
              <a:rPr kumimoji="1" lang="ko-KR" altLang="en-US" sz="2800" dirty="0">
                <a:latin typeface="+mn-ea"/>
              </a:rPr>
              <a:t>개</a:t>
            </a:r>
            <a:r>
              <a:rPr kumimoji="1" lang="en-US" altLang="ko-KR" sz="2800" dirty="0">
                <a:latin typeface="+mn-ea"/>
              </a:rPr>
              <a:t>)</a:t>
            </a:r>
            <a:endParaRPr kumimoji="1" lang="en-US" altLang="ko-Kore-KR" sz="2800" dirty="0">
              <a:latin typeface="+mn-ea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F7B2028-3341-12B2-C525-D786D2550E9E}"/>
              </a:ext>
            </a:extLst>
          </p:cNvPr>
          <p:cNvSpPr/>
          <p:nvPr/>
        </p:nvSpPr>
        <p:spPr>
          <a:xfrm>
            <a:off x="11286887" y="4171630"/>
            <a:ext cx="2971800" cy="2043646"/>
          </a:xfrm>
          <a:prstGeom prst="roundRect">
            <a:avLst/>
          </a:prstGeom>
          <a:solidFill>
            <a:srgbClr val="F8E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dirty="0">
                <a:latin typeface="+mn-ea"/>
              </a:rPr>
              <a:t>Test</a:t>
            </a:r>
          </a:p>
          <a:p>
            <a:pPr algn="ctr"/>
            <a:r>
              <a:rPr kumimoji="1" lang="en-US" altLang="ko-KR" sz="2800" dirty="0">
                <a:latin typeface="+mn-ea"/>
              </a:rPr>
              <a:t>(365</a:t>
            </a:r>
            <a:r>
              <a:rPr kumimoji="1" lang="ko-KR" altLang="en-US" sz="2800" dirty="0">
                <a:latin typeface="+mn-ea"/>
              </a:rPr>
              <a:t>개</a:t>
            </a:r>
            <a:r>
              <a:rPr kumimoji="1" lang="en-US" altLang="ko-KR" sz="2800" dirty="0">
                <a:latin typeface="+mn-ea"/>
              </a:rPr>
              <a:t>)</a:t>
            </a:r>
            <a:endParaRPr kumimoji="1" lang="en-US" altLang="ko-Kore-KR" sz="2800" dirty="0">
              <a:latin typeface="+mn-ea"/>
            </a:endParaRPr>
          </a:p>
        </p:txBody>
      </p:sp>
      <p:sp>
        <p:nvSpPr>
          <p:cNvPr id="6" name="십자형[C] 5">
            <a:extLst>
              <a:ext uri="{FF2B5EF4-FFF2-40B4-BE49-F238E27FC236}">
                <a16:creationId xmlns:a16="http://schemas.microsoft.com/office/drawing/2014/main" id="{79DD48D2-20A2-6E32-64E6-012180569A47}"/>
              </a:ext>
            </a:extLst>
          </p:cNvPr>
          <p:cNvSpPr/>
          <p:nvPr/>
        </p:nvSpPr>
        <p:spPr>
          <a:xfrm>
            <a:off x="9067800" y="4990381"/>
            <a:ext cx="838200" cy="838919"/>
          </a:xfrm>
          <a:prstGeom prst="plus">
            <a:avLst>
              <a:gd name="adj" fmla="val 3712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22D09-909F-DBFB-0AD1-FBE115604E6A}"/>
              </a:ext>
            </a:extLst>
          </p:cNvPr>
          <p:cNvSpPr txBox="1"/>
          <p:nvPr/>
        </p:nvSpPr>
        <p:spPr>
          <a:xfrm>
            <a:off x="4842943" y="2888572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서울대공원 혼잡도 예측 </a:t>
            </a:r>
            <a:r>
              <a:rPr lang="en-US" altLang="ko-KR" sz="2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Dataset &gt; </a:t>
            </a:r>
            <a:endParaRPr lang="ko-KR" altLang="en-US" sz="24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02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6F59BB8-6D68-2D46-557C-00219E19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013" y="2338433"/>
            <a:ext cx="15697200" cy="1266825"/>
          </a:xfrm>
          <a:prstGeom prst="rect">
            <a:avLst/>
          </a:prstGeom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232449-3CB6-858D-DC79-668FF7B13DBD}"/>
              </a:ext>
            </a:extLst>
          </p:cNvPr>
          <p:cNvSpPr txBox="1"/>
          <p:nvPr/>
        </p:nvSpPr>
        <p:spPr>
          <a:xfrm>
            <a:off x="1219200" y="4096420"/>
            <a:ext cx="1900682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수(</a:t>
            </a:r>
            <a:r>
              <a:rPr lang="en-US" altLang="ko-KR" sz="2500" b="1" dirty="0">
                <a:solidFill>
                  <a:schemeClr val="accent2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Target</a:t>
            </a:r>
            <a:r>
              <a:rPr lang="ko-KR" altLang="en-US" sz="2500" b="1" dirty="0">
                <a:solidFill>
                  <a:schemeClr val="accent2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기간 내 서울대공원을 방문한 총 인원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열린데이터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광장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서울대공원 일일입장객 수 정보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날짜</a:t>
            </a:r>
            <a:endParaRPr lang="en-US" altLang="ko-KR" sz="2500" dirty="0">
              <a:solidFill>
                <a:schemeClr val="accent1">
                  <a:lumMod val="75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요일</a:t>
            </a:r>
            <a:endParaRPr lang="en-US" altLang="ko-KR" sz="2500" dirty="0">
              <a:solidFill>
                <a:schemeClr val="accent1">
                  <a:lumMod val="75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계절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5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여름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6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8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가을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11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겨울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월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 여부</a:t>
            </a:r>
            <a:endParaRPr lang="en-US" altLang="ko-KR" sz="2500" dirty="0">
              <a:solidFill>
                <a:schemeClr val="accent1">
                  <a:lumMod val="75000"/>
                </a:schemeClr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쉬는 날 여부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공휴일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+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주말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방학 여부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초중고의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여름방학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(7.20~8.20),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겨울방학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(12.20~1.20) </a:t>
            </a:r>
            <a:endParaRPr lang="ko-KR" altLang="en-US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D3C4E-A490-2F70-6048-C1D6A162EF33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6F290-2C42-617F-1DD4-847D85D72052}"/>
              </a:ext>
            </a:extLst>
          </p:cNvPr>
          <p:cNvSpPr txBox="1"/>
          <p:nvPr/>
        </p:nvSpPr>
        <p:spPr>
          <a:xfrm>
            <a:off x="762000" y="589127"/>
            <a:ext cx="586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데이터셋 구축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D31B-8D44-3E81-077E-469086339C92}"/>
              </a:ext>
            </a:extLst>
          </p:cNvPr>
          <p:cNvSpPr/>
          <p:nvPr/>
        </p:nvSpPr>
        <p:spPr>
          <a:xfrm>
            <a:off x="10210800" y="2338433"/>
            <a:ext cx="990600" cy="1266825"/>
          </a:xfrm>
          <a:prstGeom prst="rect">
            <a:avLst/>
          </a:prstGeom>
          <a:solidFill>
            <a:schemeClr val="accent2">
              <a:lumMod val="75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A90486-0106-E3B6-6018-D811C8C9014D}"/>
              </a:ext>
            </a:extLst>
          </p:cNvPr>
          <p:cNvSpPr/>
          <p:nvPr/>
        </p:nvSpPr>
        <p:spPr>
          <a:xfrm>
            <a:off x="1408013" y="2338432"/>
            <a:ext cx="6516787" cy="1266825"/>
          </a:xfrm>
          <a:prstGeom prst="rect">
            <a:avLst/>
          </a:prstGeom>
          <a:solidFill>
            <a:schemeClr val="accent1">
              <a:lumMod val="40000"/>
              <a:lumOff val="60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33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762000" y="589127"/>
            <a:ext cx="533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데이터셋 구축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F59BB8-6D68-2D46-557C-00219E19B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013" y="2338433"/>
            <a:ext cx="15697200" cy="1266825"/>
          </a:xfrm>
          <a:prstGeom prst="rect">
            <a:avLst/>
          </a:prstGeom>
          <a:ln w="571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232449-3CB6-858D-DC79-668FF7B13DBD}"/>
              </a:ext>
            </a:extLst>
          </p:cNvPr>
          <p:cNvSpPr txBox="1"/>
          <p:nvPr/>
        </p:nvSpPr>
        <p:spPr>
          <a:xfrm>
            <a:off x="1219200" y="4076700"/>
            <a:ext cx="201168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누적 강수량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과천시 문원동의 기간 내 누적강수량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 습도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 과천시 문원동의 기간 내 평균 습도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대공원역 하차자수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서울시 지하철 대공원역의 일별 </a:t>
            </a:r>
            <a:r>
              <a:rPr lang="ko-KR" altLang="en-US" sz="25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하차자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열린데이터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광장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서울시 지하철호선별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역별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승하차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인원 정보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미세먼지 농도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과천시 미세먼지 농도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경기도 대기환경정보서비스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최저기온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경기도  과천시 문원동의 기간 내 최저기온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최고기온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경기도  과천시 문원동의 기간 내 최고기온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</a:p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○ </a:t>
            </a:r>
            <a:r>
              <a:rPr lang="ko-KR" altLang="en-US" sz="2500" dirty="0">
                <a:solidFill>
                  <a:schemeClr val="accent1">
                    <a:lumMod val="7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평균기온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경기도  과천시 문원동의 기간 내 평균기온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출처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: </a:t>
            </a:r>
            <a:r>
              <a:rPr lang="ko-KR" altLang="en-US" sz="210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기상자료개방포털</a:t>
            </a:r>
            <a:r>
              <a:rPr lang="en-US" altLang="ko-KR" sz="21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</a:p>
          <a:p>
            <a:r>
              <a:rPr lang="en-US" altLang="ko-KR" sz="2500" dirty="0"/>
              <a:t> </a:t>
            </a:r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CD17F-BFE3-2C7E-97C7-C04F5B01ACB9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847107-77A9-54EF-D635-162130D0913A}"/>
              </a:ext>
            </a:extLst>
          </p:cNvPr>
          <p:cNvSpPr/>
          <p:nvPr/>
        </p:nvSpPr>
        <p:spPr>
          <a:xfrm>
            <a:off x="7961213" y="2356649"/>
            <a:ext cx="2249587" cy="1266825"/>
          </a:xfrm>
          <a:prstGeom prst="rect">
            <a:avLst/>
          </a:prstGeom>
          <a:solidFill>
            <a:schemeClr val="accent1">
              <a:lumMod val="40000"/>
              <a:lumOff val="60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833770-6A26-4344-4AAA-57D4986744F2}"/>
              </a:ext>
            </a:extLst>
          </p:cNvPr>
          <p:cNvSpPr/>
          <p:nvPr/>
        </p:nvSpPr>
        <p:spPr>
          <a:xfrm>
            <a:off x="11201400" y="2345981"/>
            <a:ext cx="5903813" cy="1266825"/>
          </a:xfrm>
          <a:prstGeom prst="rect">
            <a:avLst/>
          </a:prstGeom>
          <a:solidFill>
            <a:schemeClr val="accent1">
              <a:lumMod val="40000"/>
              <a:lumOff val="60000"/>
              <a:alpha val="23137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54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F7748C-D3B2-B91B-E227-C676F00FEEE4}"/>
              </a:ext>
            </a:extLst>
          </p:cNvPr>
          <p:cNvSpPr/>
          <p:nvPr/>
        </p:nvSpPr>
        <p:spPr>
          <a:xfrm>
            <a:off x="30684" y="8533205"/>
            <a:ext cx="18333516" cy="17537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-2227"/>
            <a:ext cx="18333516" cy="2043646"/>
            <a:chOff x="0" y="-2223247"/>
            <a:chExt cx="18304922" cy="4446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23247"/>
              <a:ext cx="18304922" cy="4446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3311" y="1269015"/>
            <a:ext cx="840336" cy="54262"/>
            <a:chOff x="15861594" y="1161905"/>
            <a:chExt cx="840336" cy="54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6DB49-C49A-D81C-FCCC-19978BCDD6AB}"/>
              </a:ext>
            </a:extLst>
          </p:cNvPr>
          <p:cNvSpPr txBox="1"/>
          <p:nvPr/>
        </p:nvSpPr>
        <p:spPr>
          <a:xfrm>
            <a:off x="321334" y="671573"/>
            <a:ext cx="13792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2)</a:t>
            </a:r>
            <a:r>
              <a:rPr lang="ko-KR" altLang="en-US" sz="5000" dirty="0">
                <a:solidFill>
                  <a:srgbClr val="568B3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입장객 수 분포 및 요약 통계량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32449-3CB6-858D-DC79-668FF7B13DBD}"/>
              </a:ext>
            </a:extLst>
          </p:cNvPr>
          <p:cNvSpPr txBox="1"/>
          <p:nvPr/>
        </p:nvSpPr>
        <p:spPr>
          <a:xfrm>
            <a:off x="762000" y="4923677"/>
            <a:ext cx="20116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 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D34D8-4859-AA62-5AAF-AC29A5932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00"/>
          <a:stretch/>
        </p:blipFill>
        <p:spPr>
          <a:xfrm>
            <a:off x="753979" y="3731405"/>
            <a:ext cx="7679666" cy="4617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786DD8-C986-96F5-E628-5D43516D9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8457" y="4541817"/>
            <a:ext cx="3419475" cy="2335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0C623-031D-8C34-CEF7-F9F5ED15C243}"/>
              </a:ext>
            </a:extLst>
          </p:cNvPr>
          <p:cNvSpPr txBox="1"/>
          <p:nvPr/>
        </p:nvSpPr>
        <p:spPr>
          <a:xfrm>
            <a:off x="19964400" y="6945797"/>
            <a:ext cx="49958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Q3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와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</a:p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Min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과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Max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차이가 큼</a:t>
            </a:r>
            <a:endParaRPr lang="en-US" altLang="ko-KR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CCA002F6-6C6D-5C99-8B0D-6BE67A66BDF8}"/>
              </a:ext>
            </a:extLst>
          </p:cNvPr>
          <p:cNvSpPr/>
          <p:nvPr/>
        </p:nvSpPr>
        <p:spPr>
          <a:xfrm>
            <a:off x="20011618" y="5823877"/>
            <a:ext cx="3383531" cy="1168086"/>
          </a:xfrm>
          <a:prstGeom prst="frame">
            <a:avLst>
              <a:gd name="adj1" fmla="val 2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20C653FE-7602-432C-8E49-04A6ED94651E}"/>
              </a:ext>
            </a:extLst>
          </p:cNvPr>
          <p:cNvSpPr/>
          <p:nvPr/>
        </p:nvSpPr>
        <p:spPr>
          <a:xfrm>
            <a:off x="19964400" y="4463242"/>
            <a:ext cx="3383532" cy="477055"/>
          </a:xfrm>
          <a:prstGeom prst="frame">
            <a:avLst>
              <a:gd name="adj1" fmla="val 3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307698D5-EC18-6DE6-924C-E25FA443F459}"/>
              </a:ext>
            </a:extLst>
          </p:cNvPr>
          <p:cNvSpPr/>
          <p:nvPr/>
        </p:nvSpPr>
        <p:spPr>
          <a:xfrm>
            <a:off x="19964400" y="5145068"/>
            <a:ext cx="3383532" cy="390241"/>
          </a:xfrm>
          <a:prstGeom prst="frame">
            <a:avLst>
              <a:gd name="adj1" fmla="val 3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3640EEB-5ACA-2134-33F8-32AD4E856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557" y="3729581"/>
            <a:ext cx="8701348" cy="4766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7353BA-CAC1-3BFB-C1C8-B4BADE7DAD25}"/>
              </a:ext>
            </a:extLst>
          </p:cNvPr>
          <p:cNvSpPr txBox="1"/>
          <p:nvPr/>
        </p:nvSpPr>
        <p:spPr>
          <a:xfrm>
            <a:off x="16243311" y="639457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THE캔디바" panose="02020503020101020101" pitchFamily="18" charset="-127"/>
                <a:ea typeface="THE캔디바" panose="02020503020101020101" pitchFamily="18" charset="-127"/>
                <a:cs typeface="THE캔디바" panose="02020503020101020101" pitchFamily="18" charset="-127"/>
              </a:rPr>
              <a:t>EDA</a:t>
            </a:r>
            <a:endParaRPr lang="ko-KR" altLang="en-US" sz="3000" b="1" dirty="0">
              <a:latin typeface="THE캔디바" panose="02020503020101020101" pitchFamily="18" charset="-127"/>
              <a:ea typeface="THE캔디바" panose="02020503020101020101" pitchFamily="18" charset="-127"/>
              <a:cs typeface="THE캔디바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F7847-F9C7-2394-3AC3-22888BC50246}"/>
              </a:ext>
            </a:extLst>
          </p:cNvPr>
          <p:cNvSpPr txBox="1"/>
          <p:nvPr/>
        </p:nvSpPr>
        <p:spPr>
          <a:xfrm>
            <a:off x="6553200" y="8801100"/>
            <a:ext cx="104434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right-skewed 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의 분포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(mean&gt;median)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48A5DE-DC32-7D31-277A-5685EC9DF48C}"/>
              </a:ext>
            </a:extLst>
          </p:cNvPr>
          <p:cNvSpPr txBox="1"/>
          <p:nvPr/>
        </p:nvSpPr>
        <p:spPr>
          <a:xfrm>
            <a:off x="4876800" y="9450045"/>
            <a:ext cx="104434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입장객 수의 분포와 대공원역 하차자수의 분포가 비슷하다 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</a:t>
            </a:r>
            <a:r>
              <a:rPr lang="ko-KR" altLang="en-US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연관성 추측</a:t>
            </a:r>
            <a:r>
              <a:rPr lang="en-US" altLang="ko-KR" sz="25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endParaRPr lang="ko-KR" altLang="en-US" sz="25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6374B-E033-0894-102A-6D654B666B3D}"/>
              </a:ext>
            </a:extLst>
          </p:cNvPr>
          <p:cNvSpPr txBox="1"/>
          <p:nvPr/>
        </p:nvSpPr>
        <p:spPr>
          <a:xfrm>
            <a:off x="609600" y="3054768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입장객 수 분포도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9648D-DF8E-4291-56D5-DA19786366DA}"/>
              </a:ext>
            </a:extLst>
          </p:cNvPr>
          <p:cNvSpPr txBox="1"/>
          <p:nvPr/>
        </p:nvSpPr>
        <p:spPr>
          <a:xfrm>
            <a:off x="9166758" y="3138511"/>
            <a:ext cx="918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&lt;</a:t>
            </a:r>
            <a:r>
              <a:rPr lang="ko-KR" altLang="en-US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서울대공원역 하차자수 분포도</a:t>
            </a:r>
            <a:r>
              <a:rPr lang="en-US" altLang="ko-KR" sz="2400" dirty="0">
                <a:highlight>
                  <a:srgbClr val="FFFF00"/>
                </a:highlight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&gt; </a:t>
            </a:r>
            <a:endParaRPr lang="ko-KR" altLang="en-US" sz="2400" dirty="0">
              <a:highlight>
                <a:srgbClr val="FFFF00"/>
              </a:highlight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6D785D2-079E-BB5B-57FE-928A25BE4965}"/>
              </a:ext>
            </a:extLst>
          </p:cNvPr>
          <p:cNvCxnSpPr/>
          <p:nvPr/>
        </p:nvCxnSpPr>
        <p:spPr>
          <a:xfrm>
            <a:off x="3429000" y="4755110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B230CB-C88C-EB70-EEF7-B135BE427B6D}"/>
              </a:ext>
            </a:extLst>
          </p:cNvPr>
          <p:cNvCxnSpPr/>
          <p:nvPr/>
        </p:nvCxnSpPr>
        <p:spPr>
          <a:xfrm>
            <a:off x="5867400" y="6438877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B6E0AD-B60A-DDCE-9706-C97A27A0C8DA}"/>
              </a:ext>
            </a:extLst>
          </p:cNvPr>
          <p:cNvCxnSpPr/>
          <p:nvPr/>
        </p:nvCxnSpPr>
        <p:spPr>
          <a:xfrm>
            <a:off x="11769306" y="4593615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02F4D8-A92F-5603-3AC6-5E84D7DC04EB}"/>
              </a:ext>
            </a:extLst>
          </p:cNvPr>
          <p:cNvCxnSpPr/>
          <p:nvPr/>
        </p:nvCxnSpPr>
        <p:spPr>
          <a:xfrm>
            <a:off x="14249400" y="6377208"/>
            <a:ext cx="0" cy="680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호 6">
            <a:extLst>
              <a:ext uri="{FF2B5EF4-FFF2-40B4-BE49-F238E27FC236}">
                <a16:creationId xmlns:a16="http://schemas.microsoft.com/office/drawing/2014/main" id="{D231BAF6-896D-058A-A7EB-D88DF95D1476}"/>
              </a:ext>
            </a:extLst>
          </p:cNvPr>
          <p:cNvSpPr/>
          <p:nvPr/>
        </p:nvSpPr>
        <p:spPr>
          <a:xfrm rot="10800000">
            <a:off x="11769306" y="3943547"/>
            <a:ext cx="4688456" cy="3363168"/>
          </a:xfrm>
          <a:prstGeom prst="arc">
            <a:avLst>
              <a:gd name="adj1" fmla="val 16200000"/>
              <a:gd name="adj2" fmla="val 21514562"/>
            </a:avLst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호 29">
            <a:extLst>
              <a:ext uri="{FF2B5EF4-FFF2-40B4-BE49-F238E27FC236}">
                <a16:creationId xmlns:a16="http://schemas.microsoft.com/office/drawing/2014/main" id="{D2E2ECC1-36CC-3B24-AAED-4F895454D746}"/>
              </a:ext>
            </a:extLst>
          </p:cNvPr>
          <p:cNvSpPr/>
          <p:nvPr/>
        </p:nvSpPr>
        <p:spPr>
          <a:xfrm rot="10800000">
            <a:off x="3429001" y="4076900"/>
            <a:ext cx="4688456" cy="3363168"/>
          </a:xfrm>
          <a:prstGeom prst="arc">
            <a:avLst>
              <a:gd name="adj1" fmla="val 16200000"/>
              <a:gd name="adj2" fmla="val 21514562"/>
            </a:avLst>
          </a:prstGeom>
          <a:ln w="28575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77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3528</Words>
  <Application>Microsoft Macintosh PowerPoint</Application>
  <PresentationFormat>사용자 지정</PresentationFormat>
  <Paragraphs>443</Paragraphs>
  <Slides>46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5" baseType="lpstr">
      <vt:lpstr>THE캔디바</vt:lpstr>
      <vt:lpstr>NanumSquareOTF_ac Light</vt:lpstr>
      <vt:lpstr>charter</vt:lpstr>
      <vt:lpstr>NanumSquareOTF_ac</vt:lpstr>
      <vt:lpstr>Courier New</vt:lpstr>
      <vt:lpstr>Arial</vt:lpstr>
      <vt:lpstr>Arial</vt:lpstr>
      <vt:lpstr>NanumSquareOTF_ac ExtraBold</vt:lpstr>
      <vt:lpstr>Ubuntu Condensed</vt:lpstr>
      <vt:lpstr>S-Core Dream 5 Medium</vt:lpstr>
      <vt:lpstr>NanumSquareOTF_ac Bold</vt:lpstr>
      <vt:lpstr>NanumSquareOTF Bold</vt:lpstr>
      <vt:lpstr>나눔스퀘어OTF_ac Light</vt:lpstr>
      <vt:lpstr>?? ??</vt:lpstr>
      <vt:lpstr>NanumSquareOTF</vt:lpstr>
      <vt:lpstr>charter</vt:lpstr>
      <vt:lpstr>S-Core Dream 6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공 도웅</cp:lastModifiedBy>
  <cp:revision>52</cp:revision>
  <dcterms:created xsi:type="dcterms:W3CDTF">2022-07-04T01:04:23Z</dcterms:created>
  <dcterms:modified xsi:type="dcterms:W3CDTF">2022-07-07T16:38:28Z</dcterms:modified>
</cp:coreProperties>
</file>